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6"/>
  </p:notesMasterIdLst>
  <p:sldIdLst>
    <p:sldId id="264" r:id="rId2"/>
    <p:sldId id="278" r:id="rId3"/>
    <p:sldId id="271" r:id="rId4"/>
    <p:sldId id="298" r:id="rId5"/>
    <p:sldId id="328" r:id="rId6"/>
    <p:sldId id="614" r:id="rId7"/>
    <p:sldId id="633" r:id="rId8"/>
    <p:sldId id="632" r:id="rId9"/>
    <p:sldId id="634" r:id="rId10"/>
    <p:sldId id="659" r:id="rId11"/>
    <p:sldId id="668" r:id="rId12"/>
    <p:sldId id="635" r:id="rId13"/>
    <p:sldId id="636" r:id="rId14"/>
    <p:sldId id="637" r:id="rId15"/>
    <p:sldId id="638" r:id="rId16"/>
    <p:sldId id="639" r:id="rId17"/>
    <p:sldId id="640" r:id="rId18"/>
    <p:sldId id="641" r:id="rId19"/>
    <p:sldId id="644" r:id="rId20"/>
    <p:sldId id="645" r:id="rId21"/>
    <p:sldId id="669" r:id="rId22"/>
    <p:sldId id="670" r:id="rId23"/>
    <p:sldId id="671" r:id="rId24"/>
    <p:sldId id="672" r:id="rId25"/>
    <p:sldId id="673" r:id="rId26"/>
    <p:sldId id="674" r:id="rId27"/>
    <p:sldId id="675" r:id="rId28"/>
    <p:sldId id="676" r:id="rId29"/>
    <p:sldId id="677" r:id="rId30"/>
    <p:sldId id="678" r:id="rId31"/>
    <p:sldId id="679" r:id="rId32"/>
    <p:sldId id="666" r:id="rId33"/>
    <p:sldId id="647" r:id="rId34"/>
    <p:sldId id="648" r:id="rId35"/>
    <p:sldId id="680" r:id="rId36"/>
    <p:sldId id="665" r:id="rId37"/>
    <p:sldId id="655" r:id="rId38"/>
    <p:sldId id="642" r:id="rId39"/>
    <p:sldId id="651" r:id="rId40"/>
    <p:sldId id="653" r:id="rId41"/>
    <p:sldId id="652" r:id="rId42"/>
    <p:sldId id="654" r:id="rId43"/>
    <p:sldId id="667" r:id="rId44"/>
    <p:sldId id="649" r:id="rId45"/>
    <p:sldId id="657" r:id="rId46"/>
    <p:sldId id="631" r:id="rId47"/>
    <p:sldId id="662" r:id="rId48"/>
    <p:sldId id="664" r:id="rId49"/>
    <p:sldId id="663" r:id="rId50"/>
    <p:sldId id="658" r:id="rId51"/>
    <p:sldId id="660" r:id="rId52"/>
    <p:sldId id="661" r:id="rId53"/>
    <p:sldId id="650" r:id="rId54"/>
    <p:sldId id="610" r:id="rId5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F5EA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69"/>
    <p:restoredTop sz="96040"/>
  </p:normalViewPr>
  <p:slideViewPr>
    <p:cSldViewPr snapToGrid="0">
      <p:cViewPr varScale="1">
        <p:scale>
          <a:sx n="142" d="100"/>
          <a:sy n="142" d="100"/>
        </p:scale>
        <p:origin x="192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2025/10/7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913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14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1016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6848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1149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4952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5706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6913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1192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84942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47E48-63BC-7E80-70FB-E4FEC618C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4C8F8F5-19F1-402D-7EC3-3C25933C3C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5CD2F73-96FB-FD62-69DE-3AE55B616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658FD2-BC34-E546-7B10-8739299AA0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725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10/7/25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10/7/25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10/7/25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10/7/25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10/7/25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10/7/25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10/7/25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10/7/25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10/7/25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10/7/25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cps5601/CGUDL_2025_fall" TargetMode="External"/><Relationship Id="rId5" Type="http://schemas.openxmlformats.org/officeDocument/2006/relationships/hyperlink" Target="https://app.sli.do/event/fqEtyRv9jmhGyLAZYE2pjC" TargetMode="External"/><Relationship Id="rId4" Type="http://schemas.openxmlformats.org/officeDocument/2006/relationships/hyperlink" Target="https://app.sli.do/event/r6bsGhmsqjXx3WLiJiGQdT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80.png"/><Relationship Id="rId7" Type="http://schemas.openxmlformats.org/officeDocument/2006/relationships/image" Target="../media/image32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45.png"/><Relationship Id="rId5" Type="http://schemas.openxmlformats.org/officeDocument/2006/relationships/image" Target="../media/image390.png"/><Relationship Id="rId10" Type="http://schemas.openxmlformats.org/officeDocument/2006/relationships/image" Target="../media/image44.png"/><Relationship Id="rId4" Type="http://schemas.openxmlformats.org/officeDocument/2006/relationships/image" Target="../media/image380.png"/><Relationship Id="rId9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0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26698" y="4749453"/>
            <a:ext cx="5559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Convolutional Neural Networks</a:t>
            </a:r>
          </a:p>
          <a:p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(CNN)</a:t>
            </a:r>
            <a:endParaRPr kumimoji="1" lang="zh-TW" altLang="en-US" sz="2800" b="1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26698" y="5827136"/>
            <a:ext cx="4889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2025/10/08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pic>
        <p:nvPicPr>
          <p:cNvPr id="8" name="圖片 7" descr="一張含有 螢幕擷取畫面, 樣式, 圓形, 圖形 的圖片&#10;&#10;AI 產生的內容可能不正確。">
            <a:extLst>
              <a:ext uri="{FF2B5EF4-FFF2-40B4-BE49-F238E27FC236}">
                <a16:creationId xmlns:a16="http://schemas.microsoft.com/office/drawing/2014/main" id="{22F76685-E2D2-0BC7-76BB-5BDBC9DCF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175" y="4533398"/>
            <a:ext cx="1960729" cy="1960729"/>
          </a:xfrm>
          <a:prstGeom prst="rect">
            <a:avLst/>
          </a:prstGeom>
        </p:spPr>
      </p:pic>
      <p:sp>
        <p:nvSpPr>
          <p:cNvPr id="11" name="文字方塊 10">
            <a:hlinkClick r:id="rId4"/>
            <a:extLst>
              <a:ext uri="{FF2B5EF4-FFF2-40B4-BE49-F238E27FC236}">
                <a16:creationId xmlns:a16="http://schemas.microsoft.com/office/drawing/2014/main" id="{8F823108-2692-7850-78FB-371EE4D6F4E9}"/>
              </a:ext>
            </a:extLst>
          </p:cNvPr>
          <p:cNvSpPr txBox="1"/>
          <p:nvPr/>
        </p:nvSpPr>
        <p:spPr>
          <a:xfrm>
            <a:off x="9181606" y="6296804"/>
            <a:ext cx="182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Slido # DL1008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8C6CA94-AF36-F0D4-5089-5AA183D3CA39}"/>
              </a:ext>
            </a:extLst>
          </p:cNvPr>
          <p:cNvSpPr txBox="1"/>
          <p:nvPr/>
        </p:nvSpPr>
        <p:spPr>
          <a:xfrm>
            <a:off x="6388165" y="6296804"/>
            <a:ext cx="203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6"/>
              </a:rPr>
              <a:t>Course GitHub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18A1B13-F380-167F-F1AB-CB32E42090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7691" y="4707131"/>
            <a:ext cx="1613262" cy="161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035FA431-3EAD-EC2F-F9B4-0BD29E4AD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sz="6000" dirty="0"/>
              <a:t>Convolutional Neural Networks</a:t>
            </a:r>
            <a:endParaRPr lang="zh-TW" altLang="en-US" sz="6000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312411E-ACDE-BBFE-042A-7B29520E0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CNN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3E7B09-930D-3D48-E1CF-D5AF3CDC3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796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CF65F0-5D84-F489-2123-BA0CB595C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卷積層有兩個重要的設定參數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50A496-66DA-ED64-9212-E6A9BBF6B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584695B-909C-5E59-EB63-4B54E794BF24}"/>
              </a:ext>
            </a:extLst>
          </p:cNvPr>
          <p:cNvSpPr txBox="1"/>
          <p:nvPr/>
        </p:nvSpPr>
        <p:spPr>
          <a:xfrm>
            <a:off x="653144" y="1806093"/>
            <a:ext cx="10918370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stride (int): </a:t>
            </a:r>
            <a:r>
              <a:rPr kumimoji="1" lang="zh-TW" altLang="en-US" sz="2400" dirty="0"/>
              <a:t>步長，代表卷積一次走幾個像素點</a:t>
            </a:r>
            <a:endParaRPr kumimoji="1" lang="en-US" altLang="zh-TW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padding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(int): </a:t>
            </a:r>
            <a:r>
              <a:rPr kumimoji="1" lang="zh-TW" altLang="en-US" sz="2400" dirty="0"/>
              <a:t>影像的四個邊要不要補</a:t>
            </a:r>
            <a:r>
              <a:rPr kumimoji="1" lang="en-US" altLang="zh-TW" sz="2400" dirty="0"/>
              <a:t> 0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E632C4-ACC8-426F-8CEC-9DEE32BB1C49}"/>
              </a:ext>
            </a:extLst>
          </p:cNvPr>
          <p:cNvSpPr txBox="1"/>
          <p:nvPr/>
        </p:nvSpPr>
        <p:spPr>
          <a:xfrm>
            <a:off x="5902711" y="1393413"/>
            <a:ext cx="5739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docs.pytorch.org</a:t>
            </a:r>
            <a:r>
              <a:rPr kumimoji="1" lang="en" altLang="zh-TW" sz="1400" dirty="0"/>
              <a:t>/docs/stable/generated/torch.nn.Conv2d.html</a:t>
            </a:r>
            <a:endParaRPr kumimoji="1" lang="zh-TW" altLang="en-US" sz="14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21462E6-D620-0608-6113-B805FAEF0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493" y="3205849"/>
            <a:ext cx="2377142" cy="232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32B840C-EB45-BE78-1635-E98CFE922841}"/>
              </a:ext>
            </a:extLst>
          </p:cNvPr>
          <p:cNvSpPr txBox="1"/>
          <p:nvPr/>
        </p:nvSpPr>
        <p:spPr>
          <a:xfrm>
            <a:off x="1708407" y="5571719"/>
            <a:ext cx="2755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Padding = 0, stride = 2</a:t>
            </a:r>
            <a:endParaRPr kumimoji="1" lang="zh-TW" altLang="en-US" sz="16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968A9EF-EAF7-90E4-C7B2-9B857EE9FE31}"/>
              </a:ext>
            </a:extLst>
          </p:cNvPr>
          <p:cNvSpPr txBox="1"/>
          <p:nvPr/>
        </p:nvSpPr>
        <p:spPr>
          <a:xfrm>
            <a:off x="1708407" y="6040355"/>
            <a:ext cx="2964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Figure source: https://</a:t>
            </a:r>
            <a:r>
              <a:rPr kumimoji="1" lang="en-US" altLang="zh-TW" sz="1200" dirty="0" err="1"/>
              <a:t>hannibunny.github.io</a:t>
            </a:r>
            <a:r>
              <a:rPr kumimoji="1" lang="en-US" altLang="zh-TW" sz="1200" dirty="0"/>
              <a:t>/</a:t>
            </a:r>
            <a:r>
              <a:rPr kumimoji="1" lang="en-US" altLang="zh-TW" sz="1200" dirty="0" err="1"/>
              <a:t>mlbook</a:t>
            </a:r>
            <a:r>
              <a:rPr kumimoji="1" lang="en-US" altLang="zh-TW" sz="1200" dirty="0"/>
              <a:t>/</a:t>
            </a:r>
            <a:r>
              <a:rPr kumimoji="1" lang="en-US" altLang="zh-TW" sz="1200" dirty="0" err="1"/>
              <a:t>neuralnetworks</a:t>
            </a:r>
            <a:r>
              <a:rPr kumimoji="1" lang="en-US" altLang="zh-TW" sz="1200" dirty="0"/>
              <a:t>/</a:t>
            </a:r>
            <a:r>
              <a:rPr kumimoji="1" lang="en-US" altLang="zh-TW" sz="1200" dirty="0" err="1"/>
              <a:t>convolutionDemos.html</a:t>
            </a:r>
            <a:endParaRPr kumimoji="1" lang="zh-TW" altLang="en-US" sz="1200" dirty="0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B0D779EF-9EAE-C173-26E9-6312849DA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701572"/>
              </p:ext>
            </p:extLst>
          </p:nvPr>
        </p:nvGraphicFramePr>
        <p:xfrm>
          <a:off x="6483805" y="3175067"/>
          <a:ext cx="2867124" cy="2865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854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77854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77854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477854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477854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477854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4775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775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775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4775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4775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4775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E9180E95-5AC1-56A9-CD56-6249F3FC171C}"/>
              </a:ext>
            </a:extLst>
          </p:cNvPr>
          <p:cNvSpPr txBox="1"/>
          <p:nvPr/>
        </p:nvSpPr>
        <p:spPr>
          <a:xfrm>
            <a:off x="5472147" y="6194135"/>
            <a:ext cx="4890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(</a:t>
            </a:r>
            <a:r>
              <a:rPr kumimoji="1" lang="zh-TW" altLang="en-US" sz="1600" dirty="0"/>
              <a:t>白色代表原始影像區域，橘紅色代表</a:t>
            </a:r>
            <a:r>
              <a:rPr kumimoji="1" lang="en-US" altLang="zh-TW" sz="1600" dirty="0"/>
              <a:t>padding)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38274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316370"/>
              </p:ext>
            </p:extLst>
          </p:nvPr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609655"/>
              </p:ext>
            </p:extLst>
          </p:nvPr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BADB0009-E707-48A2-1262-287339AA2DAF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777964" y="2165288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610364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291FEF5-1F46-4601-3218-5913C1770B6E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58EEA0B-9314-35BE-C01E-A0A3D137B6D8}"/>
              </a:ext>
            </a:extLst>
          </p:cNvPr>
          <p:cNvSpPr txBox="1"/>
          <p:nvPr/>
        </p:nvSpPr>
        <p:spPr>
          <a:xfrm>
            <a:off x="9895913" y="1490517"/>
            <a:ext cx="1605774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沒有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6924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268188"/>
              </p:ext>
            </p:extLst>
          </p:nvPr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1422398" y="2165288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544843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9B6298F0-3EB1-1436-F16A-E3F293A99858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24C9829-3BAD-CD51-38FF-83D4D2F7B4A7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AAB823B-8637-9EFA-CDBF-574D392D7625}"/>
              </a:ext>
            </a:extLst>
          </p:cNvPr>
          <p:cNvSpPr txBox="1"/>
          <p:nvPr/>
        </p:nvSpPr>
        <p:spPr>
          <a:xfrm>
            <a:off x="9895913" y="1490517"/>
            <a:ext cx="1605774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沒有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0950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569040"/>
              </p:ext>
            </p:extLst>
          </p:nvPr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2062709" y="2165288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86237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0B7CE3C4-CC3C-0BE5-E4A3-87D842A021FE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3B6E03-9AF8-6A97-BF5C-4BA35FB2167D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CB13161-1027-0647-4714-8F29145D1963}"/>
              </a:ext>
            </a:extLst>
          </p:cNvPr>
          <p:cNvSpPr txBox="1"/>
          <p:nvPr/>
        </p:nvSpPr>
        <p:spPr>
          <a:xfrm>
            <a:off x="9895913" y="1490517"/>
            <a:ext cx="1605774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沒有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9638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4226"/>
              </p:ext>
            </p:extLst>
          </p:nvPr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2696510" y="2163816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638095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3FB9D3F7-3F2E-3B9D-1274-EAD46D98F776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81ABB72-BB7F-C8CE-015A-09EF6BF03AA6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097E56B-AE7F-9F62-EBE0-E9CA1B20412B}"/>
              </a:ext>
            </a:extLst>
          </p:cNvPr>
          <p:cNvSpPr txBox="1"/>
          <p:nvPr/>
        </p:nvSpPr>
        <p:spPr>
          <a:xfrm>
            <a:off x="9895913" y="1490517"/>
            <a:ext cx="1605774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沒有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5015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/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777722" y="2803001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013798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-1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BB5D0650-0F0A-8797-C56A-775610B403D1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80766B-9D40-EDBE-7C6D-5FCAAEF9DDB0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406C447-FB66-5EF6-DE82-88ADFEDBB1E0}"/>
              </a:ext>
            </a:extLst>
          </p:cNvPr>
          <p:cNvSpPr txBox="1"/>
          <p:nvPr/>
        </p:nvSpPr>
        <p:spPr>
          <a:xfrm>
            <a:off x="9895913" y="1490517"/>
            <a:ext cx="1605774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沒有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0647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/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1422156" y="2803001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246043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30A63FF9-5680-4B1D-B537-C27855D71729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F4E61D-A04E-4BD7-FB2F-4BD96958AD8B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E7671D5-8D8A-166F-A94B-469F48DC8CC6}"/>
              </a:ext>
            </a:extLst>
          </p:cNvPr>
          <p:cNvSpPr txBox="1"/>
          <p:nvPr/>
        </p:nvSpPr>
        <p:spPr>
          <a:xfrm>
            <a:off x="9895913" y="1490517"/>
            <a:ext cx="1605774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沒有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8445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/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2696510" y="4081374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079777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7C2CFF53-45AD-E77B-BD24-61CB019D7CA5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F7BE850-8EB7-B4EA-8D64-FE9D549FBDF3}"/>
              </a:ext>
            </a:extLst>
          </p:cNvPr>
          <p:cNvSpPr txBox="1"/>
          <p:nvPr/>
        </p:nvSpPr>
        <p:spPr>
          <a:xfrm>
            <a:off x="8026338" y="4840164"/>
            <a:ext cx="2125980" cy="58907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feature map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FC5793-279B-2D6E-D92F-CA035BF863DA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099AE7E-82A7-9331-5038-9C405BE8D67D}"/>
              </a:ext>
            </a:extLst>
          </p:cNvPr>
          <p:cNvSpPr txBox="1"/>
          <p:nvPr/>
        </p:nvSpPr>
        <p:spPr>
          <a:xfrm>
            <a:off x="9895913" y="1490517"/>
            <a:ext cx="1605774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沒有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55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/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777964" y="2165288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/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291FEF5-1F46-4601-3218-5913C1770B6E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6B5BAD6-837A-28F7-E73D-1EFFF105E642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9FCEA4-6274-9686-1863-55E207CECC80}"/>
              </a:ext>
            </a:extLst>
          </p:cNvPr>
          <p:cNvSpPr txBox="1"/>
          <p:nvPr/>
        </p:nvSpPr>
        <p:spPr>
          <a:xfrm>
            <a:off x="9895913" y="1490517"/>
            <a:ext cx="1605774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沒有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4168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63A80CC-9484-1BAA-ED61-BC08FFD88841}"/>
              </a:ext>
            </a:extLst>
          </p:cNvPr>
          <p:cNvSpPr txBox="1"/>
          <p:nvPr/>
        </p:nvSpPr>
        <p:spPr>
          <a:xfrm>
            <a:off x="653144" y="1806093"/>
            <a:ext cx="10918370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Images [10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Convolutional Neural Networks [50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CV (Computer Vision) in </a:t>
            </a:r>
            <a:r>
              <a:rPr kumimoji="1" lang="en-US" altLang="zh-TW" sz="2400" dirty="0" err="1"/>
              <a:t>PyTorch</a:t>
            </a:r>
            <a:r>
              <a:rPr kumimoji="1" lang="en-US" altLang="zh-TW" sz="2400" dirty="0"/>
              <a:t> [40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HW2 [30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Quiz [20 min]</a:t>
            </a:r>
          </a:p>
        </p:txBody>
      </p:sp>
    </p:spTree>
    <p:extLst>
      <p:ext uri="{BB962C8B-B14F-4D97-AF65-F5344CB8AC3E}">
        <p14:creationId xmlns:p14="http://schemas.microsoft.com/office/powerpoint/2010/main" val="3439042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/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2057452" y="2165288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291FEF5-1F46-4601-3218-5913C1770B6E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graphicFrame>
        <p:nvGraphicFramePr>
          <p:cNvPr id="9" name="表格 5">
            <a:extLst>
              <a:ext uri="{FF2B5EF4-FFF2-40B4-BE49-F238E27FC236}">
                <a16:creationId xmlns:a16="http://schemas.microsoft.com/office/drawing/2014/main" id="{A897311A-557B-1CFD-C97F-1936037A3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464579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5EA059A-FD06-F6AE-0A11-7DA4A03D7095}"/>
              </a:ext>
            </a:extLst>
          </p:cNvPr>
          <p:cNvCxnSpPr/>
          <p:nvPr/>
        </p:nvCxnSpPr>
        <p:spPr>
          <a:xfrm>
            <a:off x="1088571" y="1889760"/>
            <a:ext cx="132370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1FC26769-1E95-AA18-FF0E-C2A11B1F2D9C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BB1C1EF-E810-E96A-0AC5-9735E5A30ED6}"/>
              </a:ext>
            </a:extLst>
          </p:cNvPr>
          <p:cNvSpPr txBox="1"/>
          <p:nvPr/>
        </p:nvSpPr>
        <p:spPr>
          <a:xfrm>
            <a:off x="9895913" y="1490517"/>
            <a:ext cx="1605774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沒有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1361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DAE90-9EBF-80B3-5C6F-BBECF38D0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8CBF-295C-7E5E-B28C-C804AB5F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8EB155-7AF8-7322-DBB0-95192D45A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A35BBB1-76BF-DF4F-B525-CD84D601D4AC}"/>
              </a:ext>
            </a:extLst>
          </p:cNvPr>
          <p:cNvGraphicFramePr>
            <a:graphicFrameLocks noGrp="1"/>
          </p:cNvGraphicFramePr>
          <p:nvPr/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6CE6ADC-41D1-B7DE-9F0F-FD1DD757D11C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2B6954B0-3E5A-2DCF-5899-2DFFE24ADEC4}"/>
              </a:ext>
            </a:extLst>
          </p:cNvPr>
          <p:cNvSpPr/>
          <p:nvPr/>
        </p:nvSpPr>
        <p:spPr>
          <a:xfrm>
            <a:off x="769503" y="3429000"/>
            <a:ext cx="1919031" cy="19190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52142D5-1CCC-CEF9-950F-0DCD9BED6C61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graphicFrame>
        <p:nvGraphicFramePr>
          <p:cNvPr id="9" name="表格 5">
            <a:extLst>
              <a:ext uri="{FF2B5EF4-FFF2-40B4-BE49-F238E27FC236}">
                <a16:creationId xmlns:a16="http://schemas.microsoft.com/office/drawing/2014/main" id="{0F4348F3-ADEA-AA87-0E71-818330E90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254343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7030A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90B1E08F-9203-3606-82ED-374807CF039E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D9BC09C9-5711-B6AD-3CC5-AFD1AC7A8A3B}"/>
              </a:ext>
            </a:extLst>
          </p:cNvPr>
          <p:cNvCxnSpPr>
            <a:cxnSpLocks/>
          </p:cNvCxnSpPr>
          <p:nvPr/>
        </p:nvCxnSpPr>
        <p:spPr>
          <a:xfrm>
            <a:off x="627445" y="2483662"/>
            <a:ext cx="0" cy="132262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5503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7D1B3-F97C-6EE4-1C73-628141F4A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789DF9-46C9-1FD5-002A-2FA223307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0E0BE3-6910-6F01-305F-3903252BE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9EF46DD-CDF6-D5BC-1D21-334EA00FABF9}"/>
              </a:ext>
            </a:extLst>
          </p:cNvPr>
          <p:cNvGraphicFramePr>
            <a:graphicFrameLocks noGrp="1"/>
          </p:cNvGraphicFramePr>
          <p:nvPr/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F3783E6-5A6F-3D9B-4525-9A4A65562DF5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14796FC3-6B00-8B95-4F23-80091D6CE398}"/>
              </a:ext>
            </a:extLst>
          </p:cNvPr>
          <p:cNvSpPr/>
          <p:nvPr/>
        </p:nvSpPr>
        <p:spPr>
          <a:xfrm>
            <a:off x="2041422" y="3443660"/>
            <a:ext cx="1919031" cy="19190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DC9BF06-6768-94DD-0497-99E171D35650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graphicFrame>
        <p:nvGraphicFramePr>
          <p:cNvPr id="9" name="表格 5">
            <a:extLst>
              <a:ext uri="{FF2B5EF4-FFF2-40B4-BE49-F238E27FC236}">
                <a16:creationId xmlns:a16="http://schemas.microsoft.com/office/drawing/2014/main" id="{07F83A37-7926-1793-D308-B3AE9E569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73094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7030A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7030A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6B55727F-9D40-18D4-7A0C-ED7E582DEC5B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81688F6-1FE7-9D66-7A34-CA63EF2EE961}"/>
              </a:ext>
            </a:extLst>
          </p:cNvPr>
          <p:cNvCxnSpPr>
            <a:cxnSpLocks/>
          </p:cNvCxnSpPr>
          <p:nvPr/>
        </p:nvCxnSpPr>
        <p:spPr>
          <a:xfrm>
            <a:off x="1051192" y="3343320"/>
            <a:ext cx="142438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A01870-FCC3-10C2-A403-0F3C9AAF56E7}"/>
              </a:ext>
            </a:extLst>
          </p:cNvPr>
          <p:cNvSpPr txBox="1"/>
          <p:nvPr/>
        </p:nvSpPr>
        <p:spPr>
          <a:xfrm>
            <a:off x="9895913" y="1490517"/>
            <a:ext cx="1605774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沒有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16082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3927B-8DB0-D2AA-6B21-1ED26DC9B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E8503E-34EE-3434-184D-A7026AC2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(stride = 2, padding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470A36-9B32-056C-4EB3-4D4319D5E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9B412CB8-E17C-7DF3-0E0C-FFA33EB81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421738"/>
              </p:ext>
            </p:extLst>
          </p:nvPr>
        </p:nvGraphicFramePr>
        <p:xfrm>
          <a:off x="792285" y="1546564"/>
          <a:ext cx="5082344" cy="511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29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82292968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74414107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38423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77806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1C6A109-A440-E97F-E78E-44D09B043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465122"/>
              </p:ext>
            </p:extLst>
          </p:nvPr>
        </p:nvGraphicFramePr>
        <p:xfrm>
          <a:off x="6241712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14C247C2-BE96-7713-6E17-642CAF6D328E}"/>
              </a:ext>
            </a:extLst>
          </p:cNvPr>
          <p:cNvSpPr/>
          <p:nvPr/>
        </p:nvSpPr>
        <p:spPr>
          <a:xfrm>
            <a:off x="774799" y="1546564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DA00EB7-69DB-767A-94A4-BEA4DC43DAF1}"/>
              </a:ext>
            </a:extLst>
          </p:cNvPr>
          <p:cNvSpPr txBox="1"/>
          <p:nvPr/>
        </p:nvSpPr>
        <p:spPr>
          <a:xfrm>
            <a:off x="6258041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A86286F6-457A-EA2D-BAC5-F598DCF21FB5}"/>
              </a:ext>
            </a:extLst>
          </p:cNvPr>
          <p:cNvCxnSpPr/>
          <p:nvPr/>
        </p:nvCxnSpPr>
        <p:spPr>
          <a:xfrm>
            <a:off x="1103444" y="1466277"/>
            <a:ext cx="132370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0BCB97E3-23F3-8CE7-56A7-1F7C47A9B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02398"/>
              </p:ext>
            </p:extLst>
          </p:nvPr>
        </p:nvGraphicFramePr>
        <p:xfrm>
          <a:off x="8352829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FBD2C72C-DEC3-588D-A14D-69B84EFBE32F}"/>
              </a:ext>
            </a:extLst>
          </p:cNvPr>
          <p:cNvSpPr txBox="1"/>
          <p:nvPr/>
        </p:nvSpPr>
        <p:spPr>
          <a:xfrm>
            <a:off x="5953242" y="6124602"/>
            <a:ext cx="131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Padding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A92573E-DF2E-672D-69EB-649BDC9C6C7D}"/>
              </a:ext>
            </a:extLst>
          </p:cNvPr>
          <p:cNvSpPr txBox="1"/>
          <p:nvPr/>
        </p:nvSpPr>
        <p:spPr>
          <a:xfrm>
            <a:off x="6148038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2783DCC-6178-82AC-52F0-AA1EF11A8471}"/>
              </a:ext>
            </a:extLst>
          </p:cNvPr>
          <p:cNvSpPr txBox="1"/>
          <p:nvPr/>
        </p:nvSpPr>
        <p:spPr>
          <a:xfrm>
            <a:off x="10132741" y="1490517"/>
            <a:ext cx="1368945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6648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E7BB5-8772-8FEC-9295-69E4FC792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67D18C-15B0-4181-08D1-B061F9B3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(stride = 2, padding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6BDF32-474D-4F0A-9E3E-763488562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E07FA9B5-B879-B289-FAA3-1E719EF5F7B5}"/>
              </a:ext>
            </a:extLst>
          </p:cNvPr>
          <p:cNvGraphicFramePr>
            <a:graphicFrameLocks noGrp="1"/>
          </p:cNvGraphicFramePr>
          <p:nvPr/>
        </p:nvGraphicFramePr>
        <p:xfrm>
          <a:off x="792285" y="1546564"/>
          <a:ext cx="5082344" cy="511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29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82292968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74414107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38423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77806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34A035A-C27F-54A2-76EF-BF0182C5F72A}"/>
              </a:ext>
            </a:extLst>
          </p:cNvPr>
          <p:cNvGraphicFramePr>
            <a:graphicFrameLocks noGrp="1"/>
          </p:cNvGraphicFramePr>
          <p:nvPr/>
        </p:nvGraphicFramePr>
        <p:xfrm>
          <a:off x="6241712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A243643F-C500-6D11-6DD4-C1C3E09A3FFA}"/>
              </a:ext>
            </a:extLst>
          </p:cNvPr>
          <p:cNvSpPr/>
          <p:nvPr/>
        </p:nvSpPr>
        <p:spPr>
          <a:xfrm>
            <a:off x="2047281" y="1542525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FF072EA-F012-EDD8-537E-B09B413DAE6C}"/>
              </a:ext>
            </a:extLst>
          </p:cNvPr>
          <p:cNvSpPr txBox="1"/>
          <p:nvPr/>
        </p:nvSpPr>
        <p:spPr>
          <a:xfrm>
            <a:off x="6258041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20DD840-1F91-81A0-9C7A-771962C0C2BE}"/>
              </a:ext>
            </a:extLst>
          </p:cNvPr>
          <p:cNvCxnSpPr/>
          <p:nvPr/>
        </p:nvCxnSpPr>
        <p:spPr>
          <a:xfrm>
            <a:off x="2344946" y="1466014"/>
            <a:ext cx="132370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CDCB101A-C47D-FF49-14F4-69D8CFA36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964211"/>
              </p:ext>
            </p:extLst>
          </p:nvPr>
        </p:nvGraphicFramePr>
        <p:xfrm>
          <a:off x="8352829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63906553-3EBB-0396-1816-950F9DF56202}"/>
              </a:ext>
            </a:extLst>
          </p:cNvPr>
          <p:cNvSpPr txBox="1"/>
          <p:nvPr/>
        </p:nvSpPr>
        <p:spPr>
          <a:xfrm>
            <a:off x="5953242" y="6124602"/>
            <a:ext cx="131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Padding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8CEE202-B05C-7B1E-E69B-BC4B3A3E1CAD}"/>
              </a:ext>
            </a:extLst>
          </p:cNvPr>
          <p:cNvSpPr txBox="1"/>
          <p:nvPr/>
        </p:nvSpPr>
        <p:spPr>
          <a:xfrm>
            <a:off x="6148038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BC770DB-169F-3333-03DB-BAC4E9C0BA47}"/>
              </a:ext>
            </a:extLst>
          </p:cNvPr>
          <p:cNvSpPr txBox="1"/>
          <p:nvPr/>
        </p:nvSpPr>
        <p:spPr>
          <a:xfrm>
            <a:off x="10132741" y="1490517"/>
            <a:ext cx="1368945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8475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2C8FE-6BE6-D867-A78D-8F67A026D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668B05-983C-C2E0-383A-6A621AD68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(stride = 2, padding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C04BD4-AAC1-4556-51E4-7BA186E5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3934FB23-11B6-0726-BA37-6643883DD41E}"/>
              </a:ext>
            </a:extLst>
          </p:cNvPr>
          <p:cNvGraphicFramePr>
            <a:graphicFrameLocks noGrp="1"/>
          </p:cNvGraphicFramePr>
          <p:nvPr/>
        </p:nvGraphicFramePr>
        <p:xfrm>
          <a:off x="792285" y="1546564"/>
          <a:ext cx="5082344" cy="511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29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82292968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74414107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38423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77806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1BF94AC-45D6-C22B-BB98-058A30A3E977}"/>
              </a:ext>
            </a:extLst>
          </p:cNvPr>
          <p:cNvGraphicFramePr>
            <a:graphicFrameLocks noGrp="1"/>
          </p:cNvGraphicFramePr>
          <p:nvPr/>
        </p:nvGraphicFramePr>
        <p:xfrm>
          <a:off x="6241712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6555FE57-0E14-D46A-0B27-3B853AED4AF4}"/>
              </a:ext>
            </a:extLst>
          </p:cNvPr>
          <p:cNvSpPr/>
          <p:nvPr/>
        </p:nvSpPr>
        <p:spPr>
          <a:xfrm>
            <a:off x="3333457" y="1542525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4115203-1C55-F279-0256-265EAD548D31}"/>
              </a:ext>
            </a:extLst>
          </p:cNvPr>
          <p:cNvSpPr txBox="1"/>
          <p:nvPr/>
        </p:nvSpPr>
        <p:spPr>
          <a:xfrm>
            <a:off x="6258041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D5E793B2-3363-CD50-96B9-FF658121E77A}"/>
              </a:ext>
            </a:extLst>
          </p:cNvPr>
          <p:cNvCxnSpPr/>
          <p:nvPr/>
        </p:nvCxnSpPr>
        <p:spPr>
          <a:xfrm>
            <a:off x="4918009" y="1466014"/>
            <a:ext cx="132370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4C5A5940-1E4E-AFCE-E8A1-932278987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791818"/>
              </p:ext>
            </p:extLst>
          </p:nvPr>
        </p:nvGraphicFramePr>
        <p:xfrm>
          <a:off x="8352829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B2767249-7C54-FFB6-F5FC-AE87F503F3EB}"/>
              </a:ext>
            </a:extLst>
          </p:cNvPr>
          <p:cNvSpPr txBox="1"/>
          <p:nvPr/>
        </p:nvSpPr>
        <p:spPr>
          <a:xfrm>
            <a:off x="5953242" y="6124602"/>
            <a:ext cx="131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Padding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ECE6320-F9AC-3BCD-A290-977E80DFAC63}"/>
              </a:ext>
            </a:extLst>
          </p:cNvPr>
          <p:cNvSpPr txBox="1"/>
          <p:nvPr/>
        </p:nvSpPr>
        <p:spPr>
          <a:xfrm>
            <a:off x="6148038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6595B88-837E-9ED3-DD99-B68EA7FC6577}"/>
              </a:ext>
            </a:extLst>
          </p:cNvPr>
          <p:cNvSpPr txBox="1"/>
          <p:nvPr/>
        </p:nvSpPr>
        <p:spPr>
          <a:xfrm>
            <a:off x="10132741" y="1490517"/>
            <a:ext cx="1368945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2933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B18FF-9AF0-80F9-3934-9137F80E0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829E03-4FC2-8C61-3A11-76EAA1573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(stride = 2, padding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1D1AEE-C845-20DA-A7CF-EBFC8C5B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97AC27F4-43A4-2B9C-C67B-211CF01CE77B}"/>
              </a:ext>
            </a:extLst>
          </p:cNvPr>
          <p:cNvGraphicFramePr>
            <a:graphicFrameLocks noGrp="1"/>
          </p:cNvGraphicFramePr>
          <p:nvPr/>
        </p:nvGraphicFramePr>
        <p:xfrm>
          <a:off x="792285" y="1546564"/>
          <a:ext cx="5082344" cy="511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29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82292968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74414107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38423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77806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2C8AA7A-1420-CBD9-3E7F-95C07F31BE4D}"/>
              </a:ext>
            </a:extLst>
          </p:cNvPr>
          <p:cNvGraphicFramePr>
            <a:graphicFrameLocks noGrp="1"/>
          </p:cNvGraphicFramePr>
          <p:nvPr/>
        </p:nvGraphicFramePr>
        <p:xfrm>
          <a:off x="6241712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49308763-B6CD-A2C1-0414-4937B356A93E}"/>
              </a:ext>
            </a:extLst>
          </p:cNvPr>
          <p:cNvSpPr txBox="1"/>
          <p:nvPr/>
        </p:nvSpPr>
        <p:spPr>
          <a:xfrm>
            <a:off x="6258041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DD23F9F9-632A-5CCE-0997-E0F491795C01}"/>
              </a:ext>
            </a:extLst>
          </p:cNvPr>
          <p:cNvCxnSpPr>
            <a:cxnSpLocks/>
          </p:cNvCxnSpPr>
          <p:nvPr/>
        </p:nvCxnSpPr>
        <p:spPr>
          <a:xfrm>
            <a:off x="546731" y="1874061"/>
            <a:ext cx="0" cy="132262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997BE940-D9B4-7DFE-58F3-08F5B5BD5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065560"/>
              </p:ext>
            </p:extLst>
          </p:nvPr>
        </p:nvGraphicFramePr>
        <p:xfrm>
          <a:off x="8352829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7030A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D0B894E2-A761-7A42-A49E-3975E7C0E102}"/>
              </a:ext>
            </a:extLst>
          </p:cNvPr>
          <p:cNvSpPr txBox="1"/>
          <p:nvPr/>
        </p:nvSpPr>
        <p:spPr>
          <a:xfrm>
            <a:off x="5953242" y="6124602"/>
            <a:ext cx="131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Padding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6F962CD-41F5-E44E-0BD0-79B4947F8F4E}"/>
              </a:ext>
            </a:extLst>
          </p:cNvPr>
          <p:cNvSpPr txBox="1"/>
          <p:nvPr/>
        </p:nvSpPr>
        <p:spPr>
          <a:xfrm>
            <a:off x="6148038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FCA0B63-6877-0FB4-72AD-E5E27B0B96A5}"/>
              </a:ext>
            </a:extLst>
          </p:cNvPr>
          <p:cNvSpPr txBox="1"/>
          <p:nvPr/>
        </p:nvSpPr>
        <p:spPr>
          <a:xfrm>
            <a:off x="10132741" y="1490517"/>
            <a:ext cx="1368945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B79A4B-618F-5357-5969-E60D8C864EE5}"/>
              </a:ext>
            </a:extLst>
          </p:cNvPr>
          <p:cNvSpPr/>
          <p:nvPr/>
        </p:nvSpPr>
        <p:spPr>
          <a:xfrm>
            <a:off x="784851" y="2822758"/>
            <a:ext cx="1919031" cy="19190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3124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FE164-24A6-0A23-10CD-8AE380A92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60523D-684C-017B-6A57-7A5AB57FA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(stride = 2, padding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B1026E-9D55-D866-FC11-7F596127F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AC89F48-1A06-5CAD-B819-BDC50A397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565376"/>
              </p:ext>
            </p:extLst>
          </p:nvPr>
        </p:nvGraphicFramePr>
        <p:xfrm>
          <a:off x="792285" y="1546564"/>
          <a:ext cx="5082344" cy="511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29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82292968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74414107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38423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77806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4DB7879-5D3A-7CDA-3160-34808355514E}"/>
              </a:ext>
            </a:extLst>
          </p:cNvPr>
          <p:cNvGraphicFramePr>
            <a:graphicFrameLocks noGrp="1"/>
          </p:cNvGraphicFramePr>
          <p:nvPr/>
        </p:nvGraphicFramePr>
        <p:xfrm>
          <a:off x="6241712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0532B0DC-27DD-1F50-7530-86E2F7012998}"/>
              </a:ext>
            </a:extLst>
          </p:cNvPr>
          <p:cNvSpPr txBox="1"/>
          <p:nvPr/>
        </p:nvSpPr>
        <p:spPr>
          <a:xfrm>
            <a:off x="6258041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5A08C2A1-46A8-B8D1-082F-F172167EA43B}"/>
              </a:ext>
            </a:extLst>
          </p:cNvPr>
          <p:cNvCxnSpPr>
            <a:cxnSpLocks/>
          </p:cNvCxnSpPr>
          <p:nvPr/>
        </p:nvCxnSpPr>
        <p:spPr>
          <a:xfrm>
            <a:off x="1096857" y="2745386"/>
            <a:ext cx="138614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BD366893-0A1B-D78D-C5E2-B758BB55F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830110"/>
              </p:ext>
            </p:extLst>
          </p:nvPr>
        </p:nvGraphicFramePr>
        <p:xfrm>
          <a:off x="8352829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7030A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8033D8D7-C130-7E68-0023-BF0BB990C367}"/>
              </a:ext>
            </a:extLst>
          </p:cNvPr>
          <p:cNvSpPr txBox="1"/>
          <p:nvPr/>
        </p:nvSpPr>
        <p:spPr>
          <a:xfrm>
            <a:off x="5953242" y="6124602"/>
            <a:ext cx="131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Padding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601A164-1324-533D-46AA-458C52C963F9}"/>
              </a:ext>
            </a:extLst>
          </p:cNvPr>
          <p:cNvSpPr txBox="1"/>
          <p:nvPr/>
        </p:nvSpPr>
        <p:spPr>
          <a:xfrm>
            <a:off x="6148038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A8D5D23-7D2A-DF2D-1B8A-963FC9A86094}"/>
              </a:ext>
            </a:extLst>
          </p:cNvPr>
          <p:cNvSpPr/>
          <p:nvPr/>
        </p:nvSpPr>
        <p:spPr>
          <a:xfrm>
            <a:off x="2065416" y="2829132"/>
            <a:ext cx="1919031" cy="19190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88312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10645-9AFC-8E98-E0A0-73307D985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09AC4-4F18-FF7A-DDCA-E197F78E7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(stride = 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BED9AD-6C91-4080-3119-BF0940EA0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EE03A7A2-90E6-C9EE-8E6B-290AF5EA913E}"/>
              </a:ext>
            </a:extLst>
          </p:cNvPr>
          <p:cNvGraphicFramePr>
            <a:graphicFrameLocks noGrp="1"/>
          </p:cNvGraphicFramePr>
          <p:nvPr/>
        </p:nvGraphicFramePr>
        <p:xfrm>
          <a:off x="792285" y="1546564"/>
          <a:ext cx="5082344" cy="511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29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82292968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74414107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38423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77806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1DBCF23-D430-F418-A47A-FE2B7EA8C265}"/>
              </a:ext>
            </a:extLst>
          </p:cNvPr>
          <p:cNvGraphicFramePr>
            <a:graphicFrameLocks noGrp="1"/>
          </p:cNvGraphicFramePr>
          <p:nvPr/>
        </p:nvGraphicFramePr>
        <p:xfrm>
          <a:off x="6241712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A94E9D81-88B0-329F-E19F-307E7E21BCE3}"/>
              </a:ext>
            </a:extLst>
          </p:cNvPr>
          <p:cNvSpPr txBox="1"/>
          <p:nvPr/>
        </p:nvSpPr>
        <p:spPr>
          <a:xfrm>
            <a:off x="6258041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B1681F65-82A6-31E1-903B-688CF0006E14}"/>
              </a:ext>
            </a:extLst>
          </p:cNvPr>
          <p:cNvCxnSpPr>
            <a:cxnSpLocks/>
          </p:cNvCxnSpPr>
          <p:nvPr/>
        </p:nvCxnSpPr>
        <p:spPr>
          <a:xfrm>
            <a:off x="2353228" y="2745386"/>
            <a:ext cx="138614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C1DA2123-23DE-802F-E233-7592D4E7D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951738"/>
              </p:ext>
            </p:extLst>
          </p:nvPr>
        </p:nvGraphicFramePr>
        <p:xfrm>
          <a:off x="8352829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7030A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B7938EC1-2AB2-C2FC-15EC-C31F0DD8B830}"/>
              </a:ext>
            </a:extLst>
          </p:cNvPr>
          <p:cNvSpPr txBox="1"/>
          <p:nvPr/>
        </p:nvSpPr>
        <p:spPr>
          <a:xfrm>
            <a:off x="5953242" y="6124602"/>
            <a:ext cx="131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Padding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67C701E-AF08-AE4A-E1C3-ED10028F254D}"/>
              </a:ext>
            </a:extLst>
          </p:cNvPr>
          <p:cNvSpPr txBox="1"/>
          <p:nvPr/>
        </p:nvSpPr>
        <p:spPr>
          <a:xfrm>
            <a:off x="6148038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9B9A53E-94CC-C296-DE20-E3AA6076B3C7}"/>
              </a:ext>
            </a:extLst>
          </p:cNvPr>
          <p:cNvSpPr txBox="1"/>
          <p:nvPr/>
        </p:nvSpPr>
        <p:spPr>
          <a:xfrm>
            <a:off x="9836438" y="688130"/>
            <a:ext cx="1687551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padding=1</a:t>
            </a:r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6D7446-FCA9-73CC-B1A1-6FE2DFDE34BA}"/>
              </a:ext>
            </a:extLst>
          </p:cNvPr>
          <p:cNvSpPr/>
          <p:nvPr/>
        </p:nvSpPr>
        <p:spPr>
          <a:xfrm>
            <a:off x="3333457" y="2822758"/>
            <a:ext cx="1919031" cy="19190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51055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C31E0-ADEC-1113-9705-A405CBFA4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C0B25-3880-45F5-9371-FDBE6508C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(stride = 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E73BE5-5E32-D1C9-A86E-E3659A686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F6FB449E-4C14-666A-8E3B-C28C515900EC}"/>
              </a:ext>
            </a:extLst>
          </p:cNvPr>
          <p:cNvGraphicFramePr>
            <a:graphicFrameLocks noGrp="1"/>
          </p:cNvGraphicFramePr>
          <p:nvPr/>
        </p:nvGraphicFramePr>
        <p:xfrm>
          <a:off x="792285" y="1546564"/>
          <a:ext cx="5082344" cy="511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29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82292968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74414107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38423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77806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4CB70DB-99D2-6C6C-455E-EB89748D493A}"/>
              </a:ext>
            </a:extLst>
          </p:cNvPr>
          <p:cNvGraphicFramePr>
            <a:graphicFrameLocks noGrp="1"/>
          </p:cNvGraphicFramePr>
          <p:nvPr/>
        </p:nvGraphicFramePr>
        <p:xfrm>
          <a:off x="6241712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D47107-8D51-EF11-A1F6-09B4E2F28377}"/>
              </a:ext>
            </a:extLst>
          </p:cNvPr>
          <p:cNvSpPr txBox="1"/>
          <p:nvPr/>
        </p:nvSpPr>
        <p:spPr>
          <a:xfrm>
            <a:off x="6258041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D47E86D7-A220-5F13-A949-2865496A3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281826"/>
              </p:ext>
            </p:extLst>
          </p:nvPr>
        </p:nvGraphicFramePr>
        <p:xfrm>
          <a:off x="8352829" y="2165288"/>
          <a:ext cx="2558384" cy="3195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7030A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12288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B8D6DFFA-CAA1-7659-96F5-9DD2C1244DFD}"/>
              </a:ext>
            </a:extLst>
          </p:cNvPr>
          <p:cNvSpPr txBox="1"/>
          <p:nvPr/>
        </p:nvSpPr>
        <p:spPr>
          <a:xfrm>
            <a:off x="5953242" y="6124602"/>
            <a:ext cx="131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Padding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2B17ECD-FF2D-5320-0C2D-2FEAD12E4351}"/>
              </a:ext>
            </a:extLst>
          </p:cNvPr>
          <p:cNvSpPr txBox="1"/>
          <p:nvPr/>
        </p:nvSpPr>
        <p:spPr>
          <a:xfrm>
            <a:off x="6148038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54F4098-FFB3-3A72-416E-E381C3969315}"/>
              </a:ext>
            </a:extLst>
          </p:cNvPr>
          <p:cNvSpPr txBox="1"/>
          <p:nvPr/>
        </p:nvSpPr>
        <p:spPr>
          <a:xfrm>
            <a:off x="9836438" y="688130"/>
            <a:ext cx="1687551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padding=1</a:t>
            </a:r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2AE1186-5038-CB69-B59F-308F701904AE}"/>
              </a:ext>
            </a:extLst>
          </p:cNvPr>
          <p:cNvSpPr/>
          <p:nvPr/>
        </p:nvSpPr>
        <p:spPr>
          <a:xfrm>
            <a:off x="792285" y="4103308"/>
            <a:ext cx="1919031" cy="19190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4C1A8423-E73A-A837-F33E-E02A26B9CF5C}"/>
              </a:ext>
            </a:extLst>
          </p:cNvPr>
          <p:cNvCxnSpPr>
            <a:cxnSpLocks/>
          </p:cNvCxnSpPr>
          <p:nvPr/>
        </p:nvCxnSpPr>
        <p:spPr>
          <a:xfrm>
            <a:off x="598770" y="3108130"/>
            <a:ext cx="0" cy="132262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22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什麼是機器學習？</a:t>
            </a:r>
            <a:r>
              <a:rPr kumimoji="1" lang="en-US" altLang="zh-TW" dirty="0"/>
              <a:t>(</a:t>
            </a:r>
            <a:r>
              <a:rPr kumimoji="1" lang="zh-TW" altLang="en-US" dirty="0"/>
              <a:t>以電腦視覺為例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0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D74245EC-E8C3-AE45-4B1D-2B2F578B8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880" y="2516673"/>
            <a:ext cx="1778957" cy="1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B9EB9D7-5382-F76F-9765-F433DC2CE373}"/>
              </a:ext>
            </a:extLst>
          </p:cNvPr>
          <p:cNvSpPr/>
          <p:nvPr/>
        </p:nvSpPr>
        <p:spPr>
          <a:xfrm>
            <a:off x="5017770" y="2661701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Classifier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191F08BA-00B9-523D-18E8-E1BEBDE0EF31}"/>
              </a:ext>
            </a:extLst>
          </p:cNvPr>
          <p:cNvCxnSpPr/>
          <p:nvPr/>
        </p:nvCxnSpPr>
        <p:spPr>
          <a:xfrm>
            <a:off x="4091940" y="3153191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87C9E241-B2FD-4AD6-767E-5597A66B9E74}"/>
              </a:ext>
            </a:extLst>
          </p:cNvPr>
          <p:cNvCxnSpPr/>
          <p:nvPr/>
        </p:nvCxnSpPr>
        <p:spPr>
          <a:xfrm>
            <a:off x="7056120" y="3153191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F04A82FF-EA22-34EE-B28C-9E8AE6212E90}"/>
              </a:ext>
            </a:extLst>
          </p:cNvPr>
          <p:cNvSpPr txBox="1"/>
          <p:nvPr/>
        </p:nvSpPr>
        <p:spPr>
          <a:xfrm>
            <a:off x="8058150" y="2516673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Cat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7226957-9761-C28C-2424-6053D69286C7}"/>
              </a:ext>
            </a:extLst>
          </p:cNvPr>
          <p:cNvSpPr txBox="1"/>
          <p:nvPr/>
        </p:nvSpPr>
        <p:spPr>
          <a:xfrm>
            <a:off x="8058150" y="2953136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Dog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13029FC-9EB5-49DA-EE75-13E76C5DC486}"/>
              </a:ext>
            </a:extLst>
          </p:cNvPr>
          <p:cNvSpPr txBox="1"/>
          <p:nvPr/>
        </p:nvSpPr>
        <p:spPr>
          <a:xfrm>
            <a:off x="8058150" y="3380948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Apple</a:t>
            </a:r>
            <a:endParaRPr kumimoji="1" lang="zh-TW" altLang="en-US" dirty="0"/>
          </a:p>
        </p:txBody>
      </p:sp>
      <p:pic>
        <p:nvPicPr>
          <p:cNvPr id="13" name="圖形 12" descr="核取方塊 (打勾) 以實心填滿">
            <a:extLst>
              <a:ext uri="{FF2B5EF4-FFF2-40B4-BE49-F238E27FC236}">
                <a16:creationId xmlns:a16="http://schemas.microsoft.com/office/drawing/2014/main" id="{B23474AF-1033-3A78-09F3-C58B758F5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1124" y="2404055"/>
            <a:ext cx="625345" cy="62534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E83A73E-CD3F-C206-B1CD-BC05FAE6E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8199" y="4341673"/>
            <a:ext cx="1738317" cy="137818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B35F807D-5BE7-1955-53BE-C38722BBE6D5}"/>
              </a:ext>
            </a:extLst>
          </p:cNvPr>
          <p:cNvSpPr/>
          <p:nvPr/>
        </p:nvSpPr>
        <p:spPr>
          <a:xfrm>
            <a:off x="5017770" y="4541386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Classifier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AC885417-3598-7295-B475-74795A16DF5F}"/>
              </a:ext>
            </a:extLst>
          </p:cNvPr>
          <p:cNvCxnSpPr/>
          <p:nvPr/>
        </p:nvCxnSpPr>
        <p:spPr>
          <a:xfrm>
            <a:off x="4091940" y="5032876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87EEE14E-9F40-636C-78FD-EB222706A763}"/>
              </a:ext>
            </a:extLst>
          </p:cNvPr>
          <p:cNvCxnSpPr/>
          <p:nvPr/>
        </p:nvCxnSpPr>
        <p:spPr>
          <a:xfrm>
            <a:off x="7056120" y="5032876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10978CE-0560-EE1E-53DC-04957E64B4A7}"/>
              </a:ext>
            </a:extLst>
          </p:cNvPr>
          <p:cNvSpPr txBox="1"/>
          <p:nvPr/>
        </p:nvSpPr>
        <p:spPr>
          <a:xfrm>
            <a:off x="7785608" y="4574567"/>
            <a:ext cx="136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Malignant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F62C6BD-3F3F-AFA2-5387-E64DEE696A33}"/>
              </a:ext>
            </a:extLst>
          </p:cNvPr>
          <p:cNvSpPr txBox="1"/>
          <p:nvPr/>
        </p:nvSpPr>
        <p:spPr>
          <a:xfrm>
            <a:off x="7938135" y="5084452"/>
            <a:ext cx="1062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Benign</a:t>
            </a:r>
            <a:endParaRPr kumimoji="1" lang="zh-TW" altLang="en-US" dirty="0"/>
          </a:p>
        </p:txBody>
      </p:sp>
      <p:pic>
        <p:nvPicPr>
          <p:cNvPr id="25" name="圖形 24" descr="核取方塊 (打勾) 以實心填滿">
            <a:extLst>
              <a:ext uri="{FF2B5EF4-FFF2-40B4-BE49-F238E27FC236}">
                <a16:creationId xmlns:a16="http://schemas.microsoft.com/office/drawing/2014/main" id="{39A449E1-BB9A-FDAB-5760-82E133925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1125" y="4971834"/>
            <a:ext cx="625345" cy="625345"/>
          </a:xfrm>
          <a:prstGeom prst="rect">
            <a:avLst/>
          </a:prstGeom>
        </p:spPr>
      </p:pic>
      <p:sp>
        <p:nvSpPr>
          <p:cNvPr id="26" name="橢圓 25">
            <a:extLst>
              <a:ext uri="{FF2B5EF4-FFF2-40B4-BE49-F238E27FC236}">
                <a16:creationId xmlns:a16="http://schemas.microsoft.com/office/drawing/2014/main" id="{3CBE440C-FF33-B693-34E7-CC52B1E0CE45}"/>
              </a:ext>
            </a:extLst>
          </p:cNvPr>
          <p:cNvSpPr/>
          <p:nvPr/>
        </p:nvSpPr>
        <p:spPr>
          <a:xfrm>
            <a:off x="4800599" y="2318801"/>
            <a:ext cx="2204397" cy="16687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47B3F454-0680-EFE0-39FE-2F93233AE783}"/>
              </a:ext>
            </a:extLst>
          </p:cNvPr>
          <p:cNvSpPr/>
          <p:nvPr/>
        </p:nvSpPr>
        <p:spPr>
          <a:xfrm>
            <a:off x="4770857" y="4196377"/>
            <a:ext cx="2204397" cy="16687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37C529E-F9E2-EE5E-891B-2F2CDCFA01E7}"/>
              </a:ext>
            </a:extLst>
          </p:cNvPr>
          <p:cNvSpPr txBox="1"/>
          <p:nvPr/>
        </p:nvSpPr>
        <p:spPr>
          <a:xfrm>
            <a:off x="4396220" y="1797930"/>
            <a:ext cx="2953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Machine </a:t>
            </a:r>
            <a:r>
              <a:rPr kumimoji="1" lang="en-US" altLang="zh-TW" sz="1600" dirty="0">
                <a:solidFill>
                  <a:srgbClr val="FF0000"/>
                </a:solidFill>
              </a:rPr>
              <a:t>Learning</a:t>
            </a:r>
            <a:r>
              <a:rPr kumimoji="1" lang="en-US" altLang="zh-TW" sz="1600" dirty="0"/>
              <a:t> function!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5286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9330C-580E-4D2C-3F2F-BF13EE0A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7E4465-FA8C-8B21-18EE-2D0A25E3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(stride = 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343F89-24A2-8682-F0A3-93F62F4A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07CADFA-064F-2593-3813-FB847FC423E6}"/>
              </a:ext>
            </a:extLst>
          </p:cNvPr>
          <p:cNvGraphicFramePr>
            <a:graphicFrameLocks noGrp="1"/>
          </p:cNvGraphicFramePr>
          <p:nvPr/>
        </p:nvGraphicFramePr>
        <p:xfrm>
          <a:off x="792285" y="1546564"/>
          <a:ext cx="5082344" cy="511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29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82292968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74414107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38423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77806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AE13140-8BDA-CC79-6601-A5A9CF342F04}"/>
              </a:ext>
            </a:extLst>
          </p:cNvPr>
          <p:cNvGraphicFramePr>
            <a:graphicFrameLocks noGrp="1"/>
          </p:cNvGraphicFramePr>
          <p:nvPr/>
        </p:nvGraphicFramePr>
        <p:xfrm>
          <a:off x="6241712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0643C061-F3E5-D351-21D4-E308D891FCA9}"/>
              </a:ext>
            </a:extLst>
          </p:cNvPr>
          <p:cNvSpPr txBox="1"/>
          <p:nvPr/>
        </p:nvSpPr>
        <p:spPr>
          <a:xfrm>
            <a:off x="6258041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3FAF8C12-9AB0-80C9-0588-D066D432A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448776"/>
              </p:ext>
            </p:extLst>
          </p:nvPr>
        </p:nvGraphicFramePr>
        <p:xfrm>
          <a:off x="8352829" y="2165288"/>
          <a:ext cx="2558384" cy="3195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7030A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12288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99226F7E-79CE-56AF-D4DF-AB3DA23D8417}"/>
              </a:ext>
            </a:extLst>
          </p:cNvPr>
          <p:cNvSpPr txBox="1"/>
          <p:nvPr/>
        </p:nvSpPr>
        <p:spPr>
          <a:xfrm>
            <a:off x="5953242" y="6124602"/>
            <a:ext cx="131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Padding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FB16BE2-4F74-5E66-E8CD-2707EA051D08}"/>
              </a:ext>
            </a:extLst>
          </p:cNvPr>
          <p:cNvSpPr txBox="1"/>
          <p:nvPr/>
        </p:nvSpPr>
        <p:spPr>
          <a:xfrm>
            <a:off x="6148038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E66C2AD-68C1-3D50-58CF-D3FC192D0F56}"/>
              </a:ext>
            </a:extLst>
          </p:cNvPr>
          <p:cNvSpPr txBox="1"/>
          <p:nvPr/>
        </p:nvSpPr>
        <p:spPr>
          <a:xfrm>
            <a:off x="9836438" y="688130"/>
            <a:ext cx="1687551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padding=1</a:t>
            </a:r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8FA5E31-1C2F-2226-5F96-652164EB1F12}"/>
              </a:ext>
            </a:extLst>
          </p:cNvPr>
          <p:cNvSpPr/>
          <p:nvPr/>
        </p:nvSpPr>
        <p:spPr>
          <a:xfrm>
            <a:off x="2050549" y="4103308"/>
            <a:ext cx="1919031" cy="19190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3DAF1BB0-9CE3-5535-6CDC-64FAFED5D596}"/>
              </a:ext>
            </a:extLst>
          </p:cNvPr>
          <p:cNvCxnSpPr>
            <a:cxnSpLocks/>
          </p:cNvCxnSpPr>
          <p:nvPr/>
        </p:nvCxnSpPr>
        <p:spPr>
          <a:xfrm>
            <a:off x="1110450" y="4006817"/>
            <a:ext cx="138614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4465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4EB14-52EB-3880-4811-B8C7D6495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833694-4D39-EE87-6C77-7AC761F97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(stride = 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34EDA1-A4C1-30A7-FC32-0A8FFA85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5200A5D9-C10F-33C8-85B9-5A8D55FD3C84}"/>
              </a:ext>
            </a:extLst>
          </p:cNvPr>
          <p:cNvGraphicFramePr>
            <a:graphicFrameLocks noGrp="1"/>
          </p:cNvGraphicFramePr>
          <p:nvPr/>
        </p:nvGraphicFramePr>
        <p:xfrm>
          <a:off x="792285" y="1546564"/>
          <a:ext cx="5082344" cy="511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29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82292968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74414107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38423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77806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1C1D97C-F799-9F83-3AD3-D7C2C6461F02}"/>
              </a:ext>
            </a:extLst>
          </p:cNvPr>
          <p:cNvGraphicFramePr>
            <a:graphicFrameLocks noGrp="1"/>
          </p:cNvGraphicFramePr>
          <p:nvPr/>
        </p:nvGraphicFramePr>
        <p:xfrm>
          <a:off x="6241712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C111EEB0-7669-6083-24D9-238AC348D1F1}"/>
              </a:ext>
            </a:extLst>
          </p:cNvPr>
          <p:cNvSpPr txBox="1"/>
          <p:nvPr/>
        </p:nvSpPr>
        <p:spPr>
          <a:xfrm>
            <a:off x="6258041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F7BC00BA-87FC-5D6B-CD67-2B492CAFE8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919361"/>
              </p:ext>
            </p:extLst>
          </p:nvPr>
        </p:nvGraphicFramePr>
        <p:xfrm>
          <a:off x="8352829" y="2165288"/>
          <a:ext cx="2558384" cy="3195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7030A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12288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B8362D0C-A0E0-453B-8119-63615E706F5F}"/>
              </a:ext>
            </a:extLst>
          </p:cNvPr>
          <p:cNvSpPr txBox="1"/>
          <p:nvPr/>
        </p:nvSpPr>
        <p:spPr>
          <a:xfrm>
            <a:off x="5953242" y="6124602"/>
            <a:ext cx="131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Padding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DEAE74A-4BCE-4626-84BF-EF1FD7E85042}"/>
              </a:ext>
            </a:extLst>
          </p:cNvPr>
          <p:cNvSpPr txBox="1"/>
          <p:nvPr/>
        </p:nvSpPr>
        <p:spPr>
          <a:xfrm>
            <a:off x="6148038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B575674-85CC-347B-4F7E-178C72E91A06}"/>
              </a:ext>
            </a:extLst>
          </p:cNvPr>
          <p:cNvSpPr txBox="1"/>
          <p:nvPr/>
        </p:nvSpPr>
        <p:spPr>
          <a:xfrm>
            <a:off x="9836438" y="688130"/>
            <a:ext cx="1687551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padding=1</a:t>
            </a:r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C3E0C6F-B0AA-8CB2-6B61-3F5691AD22CE}"/>
              </a:ext>
            </a:extLst>
          </p:cNvPr>
          <p:cNvSpPr/>
          <p:nvPr/>
        </p:nvSpPr>
        <p:spPr>
          <a:xfrm>
            <a:off x="3333203" y="4103308"/>
            <a:ext cx="1919031" cy="19190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941EBC7F-CDE6-0E4B-963B-2E53A86810C4}"/>
              </a:ext>
            </a:extLst>
          </p:cNvPr>
          <p:cNvCxnSpPr>
            <a:cxnSpLocks/>
          </p:cNvCxnSpPr>
          <p:nvPr/>
        </p:nvCxnSpPr>
        <p:spPr>
          <a:xfrm>
            <a:off x="2396558" y="4012065"/>
            <a:ext cx="138614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668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923562-A54C-AF59-254A-6E11064E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Filters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數目與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output_channels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的關係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B1D778-EA66-6E73-C434-76B8D96A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B42D0E8C-C705-E9D5-F0F5-BABE6BE1A6E4}"/>
              </a:ext>
            </a:extLst>
          </p:cNvPr>
          <p:cNvSpPr txBox="1"/>
          <p:nvPr/>
        </p:nvSpPr>
        <p:spPr>
          <a:xfrm>
            <a:off x="792480" y="1946650"/>
            <a:ext cx="9820475" cy="2794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Filters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的數目可以調整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對輸入層來說，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1 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個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 filter 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照顧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 3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 個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channels 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的資料，輸出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 1 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個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feature map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使用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64 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個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 filters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，就會輸出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64 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個 </a:t>
            </a:r>
            <a:r>
              <a:rPr kumimoji="1" lang="en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feature maps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可調整參數為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: 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num_filters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* 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input_channels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* 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filter_size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* 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filter_size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112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5">
            <a:extLst>
              <a:ext uri="{FF2B5EF4-FFF2-40B4-BE49-F238E27FC236}">
                <a16:creationId xmlns:a16="http://schemas.microsoft.com/office/drawing/2014/main" id="{BCF45EA9-0BC8-7BE0-874A-F3A39020E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506967"/>
              </p:ext>
            </p:extLst>
          </p:nvPr>
        </p:nvGraphicFramePr>
        <p:xfrm>
          <a:off x="1082765" y="1777396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97530CA5-B92C-B163-F584-8AE034E60B7D}"/>
              </a:ext>
            </a:extLst>
          </p:cNvPr>
          <p:cNvSpPr/>
          <p:nvPr/>
        </p:nvSpPr>
        <p:spPr>
          <a:xfrm>
            <a:off x="1082765" y="1777445"/>
            <a:ext cx="1919031" cy="19190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2" name="表格 5">
            <a:extLst>
              <a:ext uri="{FF2B5EF4-FFF2-40B4-BE49-F238E27FC236}">
                <a16:creationId xmlns:a16="http://schemas.microsoft.com/office/drawing/2014/main" id="{9942CF1C-6246-2765-EBD4-3BC05C9BC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865396"/>
              </p:ext>
            </p:extLst>
          </p:nvPr>
        </p:nvGraphicFramePr>
        <p:xfrm>
          <a:off x="875211" y="2062236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71F122FA-DB79-4B6B-0CE3-B274CB38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(RGB)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008E88-D909-7A33-34D4-35900E77B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D4209CF-6155-7015-6DD1-C0E64129F0E2}"/>
              </a:ext>
            </a:extLst>
          </p:cNvPr>
          <p:cNvSpPr/>
          <p:nvPr/>
        </p:nvSpPr>
        <p:spPr>
          <a:xfrm>
            <a:off x="875211" y="2060026"/>
            <a:ext cx="1919031" cy="191903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4DEE7983-EAAD-49FC-6244-A1261D22D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63023"/>
              </p:ext>
            </p:extLst>
          </p:nvPr>
        </p:nvGraphicFramePr>
        <p:xfrm>
          <a:off x="667656" y="2347075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99E6A2E-E0A7-96C1-B825-2A2E0836C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750193"/>
              </p:ext>
            </p:extLst>
          </p:nvPr>
        </p:nvGraphicFramePr>
        <p:xfrm>
          <a:off x="5330419" y="1667321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E98C6ABB-11DC-F479-D1C3-C405B4D3118E}"/>
              </a:ext>
            </a:extLst>
          </p:cNvPr>
          <p:cNvSpPr/>
          <p:nvPr/>
        </p:nvSpPr>
        <p:spPr>
          <a:xfrm>
            <a:off x="667898" y="2345602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50C35A6-B360-DD9D-301F-DB1EC270BB19}"/>
              </a:ext>
            </a:extLst>
          </p:cNvPr>
          <p:cNvSpPr txBox="1"/>
          <p:nvPr/>
        </p:nvSpPr>
        <p:spPr>
          <a:xfrm>
            <a:off x="5310918" y="3036682"/>
            <a:ext cx="140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(R) Filter</a:t>
            </a:r>
            <a:endParaRPr kumimoji="1" lang="zh-TW" altLang="en-US" dirty="0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EBA9C10A-B7AC-71B2-7516-2F5F0C2D9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533298"/>
              </p:ext>
            </p:extLst>
          </p:nvPr>
        </p:nvGraphicFramePr>
        <p:xfrm>
          <a:off x="7180070" y="1751141"/>
          <a:ext cx="1554969" cy="1553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323">
                  <a:extLst>
                    <a:ext uri="{9D8B030D-6E8A-4147-A177-3AD203B41FA5}">
                      <a16:colId xmlns:a16="http://schemas.microsoft.com/office/drawing/2014/main" val="2779258007"/>
                    </a:ext>
                  </a:extLst>
                </a:gridCol>
                <a:gridCol w="518323">
                  <a:extLst>
                    <a:ext uri="{9D8B030D-6E8A-4147-A177-3AD203B41FA5}">
                      <a16:colId xmlns:a16="http://schemas.microsoft.com/office/drawing/2014/main" val="2252260780"/>
                    </a:ext>
                  </a:extLst>
                </a:gridCol>
                <a:gridCol w="518323">
                  <a:extLst>
                    <a:ext uri="{9D8B030D-6E8A-4147-A177-3AD203B41FA5}">
                      <a16:colId xmlns:a16="http://schemas.microsoft.com/office/drawing/2014/main" val="3804569238"/>
                    </a:ext>
                  </a:extLst>
                </a:gridCol>
              </a:tblGrid>
              <a:tr h="5179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721556"/>
                  </a:ext>
                </a:extLst>
              </a:tr>
              <a:tr h="517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188845"/>
                  </a:ext>
                </a:extLst>
              </a:tr>
              <a:tr h="5179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748715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EA1398C8-0810-C2DF-6B17-396D299B5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794640"/>
              </p:ext>
            </p:extLst>
          </p:nvPr>
        </p:nvGraphicFramePr>
        <p:xfrm>
          <a:off x="7180069" y="3435752"/>
          <a:ext cx="1554969" cy="1553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323">
                  <a:extLst>
                    <a:ext uri="{9D8B030D-6E8A-4147-A177-3AD203B41FA5}">
                      <a16:colId xmlns:a16="http://schemas.microsoft.com/office/drawing/2014/main" val="2779258007"/>
                    </a:ext>
                  </a:extLst>
                </a:gridCol>
                <a:gridCol w="518323">
                  <a:extLst>
                    <a:ext uri="{9D8B030D-6E8A-4147-A177-3AD203B41FA5}">
                      <a16:colId xmlns:a16="http://schemas.microsoft.com/office/drawing/2014/main" val="2252260780"/>
                    </a:ext>
                  </a:extLst>
                </a:gridCol>
                <a:gridCol w="518323">
                  <a:extLst>
                    <a:ext uri="{9D8B030D-6E8A-4147-A177-3AD203B41FA5}">
                      <a16:colId xmlns:a16="http://schemas.microsoft.com/office/drawing/2014/main" val="3804569238"/>
                    </a:ext>
                  </a:extLst>
                </a:gridCol>
              </a:tblGrid>
              <a:tr h="5179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721556"/>
                  </a:ext>
                </a:extLst>
              </a:tr>
              <a:tr h="517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188845"/>
                  </a:ext>
                </a:extLst>
              </a:tr>
              <a:tr h="5179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748715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5889E2B7-4A58-89AC-F111-505591EFB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693816"/>
              </p:ext>
            </p:extLst>
          </p:nvPr>
        </p:nvGraphicFramePr>
        <p:xfrm>
          <a:off x="7180070" y="5120364"/>
          <a:ext cx="1554969" cy="1553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323">
                  <a:extLst>
                    <a:ext uri="{9D8B030D-6E8A-4147-A177-3AD203B41FA5}">
                      <a16:colId xmlns:a16="http://schemas.microsoft.com/office/drawing/2014/main" val="2779258007"/>
                    </a:ext>
                  </a:extLst>
                </a:gridCol>
                <a:gridCol w="518323">
                  <a:extLst>
                    <a:ext uri="{9D8B030D-6E8A-4147-A177-3AD203B41FA5}">
                      <a16:colId xmlns:a16="http://schemas.microsoft.com/office/drawing/2014/main" val="2252260780"/>
                    </a:ext>
                  </a:extLst>
                </a:gridCol>
                <a:gridCol w="518323">
                  <a:extLst>
                    <a:ext uri="{9D8B030D-6E8A-4147-A177-3AD203B41FA5}">
                      <a16:colId xmlns:a16="http://schemas.microsoft.com/office/drawing/2014/main" val="3804569238"/>
                    </a:ext>
                  </a:extLst>
                </a:gridCol>
              </a:tblGrid>
              <a:tr h="5179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721556"/>
                  </a:ext>
                </a:extLst>
              </a:tr>
              <a:tr h="517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188845"/>
                  </a:ext>
                </a:extLst>
              </a:tr>
              <a:tr h="5179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748715"/>
                  </a:ext>
                </a:extLst>
              </a:tr>
            </a:tbl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8655F836-A944-A83A-D789-9514CCDE095B}"/>
              </a:ext>
            </a:extLst>
          </p:cNvPr>
          <p:cNvSpPr/>
          <p:nvPr/>
        </p:nvSpPr>
        <p:spPr>
          <a:xfrm>
            <a:off x="7180069" y="1751141"/>
            <a:ext cx="1554969" cy="1554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C532F50-1EFB-7205-48B4-1A17CCD7BF0C}"/>
              </a:ext>
            </a:extLst>
          </p:cNvPr>
          <p:cNvSpPr/>
          <p:nvPr/>
        </p:nvSpPr>
        <p:spPr>
          <a:xfrm>
            <a:off x="7180068" y="3429000"/>
            <a:ext cx="1554969" cy="15549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29F91FA-2330-CBEB-102E-860E7EFA3ADB}"/>
              </a:ext>
            </a:extLst>
          </p:cNvPr>
          <p:cNvSpPr/>
          <p:nvPr/>
        </p:nvSpPr>
        <p:spPr>
          <a:xfrm>
            <a:off x="7180067" y="5120364"/>
            <a:ext cx="1554969" cy="155496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1BF83655-3A8C-5C61-C549-1FAB32B4D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903421"/>
              </p:ext>
            </p:extLst>
          </p:nvPr>
        </p:nvGraphicFramePr>
        <p:xfrm>
          <a:off x="9666222" y="3429000"/>
          <a:ext cx="1554969" cy="1553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323">
                  <a:extLst>
                    <a:ext uri="{9D8B030D-6E8A-4147-A177-3AD203B41FA5}">
                      <a16:colId xmlns:a16="http://schemas.microsoft.com/office/drawing/2014/main" val="2779258007"/>
                    </a:ext>
                  </a:extLst>
                </a:gridCol>
                <a:gridCol w="518323">
                  <a:extLst>
                    <a:ext uri="{9D8B030D-6E8A-4147-A177-3AD203B41FA5}">
                      <a16:colId xmlns:a16="http://schemas.microsoft.com/office/drawing/2014/main" val="2252260780"/>
                    </a:ext>
                  </a:extLst>
                </a:gridCol>
                <a:gridCol w="518323">
                  <a:extLst>
                    <a:ext uri="{9D8B030D-6E8A-4147-A177-3AD203B41FA5}">
                      <a16:colId xmlns:a16="http://schemas.microsoft.com/office/drawing/2014/main" val="3804569238"/>
                    </a:ext>
                  </a:extLst>
                </a:gridCol>
              </a:tblGrid>
              <a:tr h="5179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721556"/>
                  </a:ext>
                </a:extLst>
              </a:tr>
              <a:tr h="517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188845"/>
                  </a:ext>
                </a:extLst>
              </a:tr>
              <a:tr h="5179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-3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748715"/>
                  </a:ext>
                </a:extLst>
              </a:tr>
            </a:tbl>
          </a:graphicData>
        </a:graphic>
      </p:graphicFrame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C8EA3179-2ED3-5E33-783F-DE8B91126D8A}"/>
              </a:ext>
            </a:extLst>
          </p:cNvPr>
          <p:cNvCxnSpPr/>
          <p:nvPr/>
        </p:nvCxnSpPr>
        <p:spPr>
          <a:xfrm>
            <a:off x="8874031" y="2477946"/>
            <a:ext cx="635726" cy="13886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EA7CAD03-E897-B88D-A105-37BCBAAE721C}"/>
              </a:ext>
            </a:extLst>
          </p:cNvPr>
          <p:cNvCxnSpPr>
            <a:cxnSpLocks/>
          </p:cNvCxnSpPr>
          <p:nvPr/>
        </p:nvCxnSpPr>
        <p:spPr>
          <a:xfrm flipV="1">
            <a:off x="8874031" y="4508692"/>
            <a:ext cx="635726" cy="13886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B7685D1E-D938-0499-BE13-A2E0EF04BA20}"/>
              </a:ext>
            </a:extLst>
          </p:cNvPr>
          <p:cNvCxnSpPr>
            <a:cxnSpLocks/>
          </p:cNvCxnSpPr>
          <p:nvPr/>
        </p:nvCxnSpPr>
        <p:spPr>
          <a:xfrm>
            <a:off x="8887439" y="4227092"/>
            <a:ext cx="6223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99FB49D-0DE0-99FE-BAC3-CCF506D6FACF}"/>
              </a:ext>
            </a:extLst>
          </p:cNvPr>
          <p:cNvSpPr txBox="1"/>
          <p:nvPr/>
        </p:nvSpPr>
        <p:spPr>
          <a:xfrm>
            <a:off x="9181129" y="2269422"/>
            <a:ext cx="1811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先各自與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Filter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做內積後相加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3B81938-2387-AA97-785E-354C1E599677}"/>
              </a:ext>
            </a:extLst>
          </p:cNvPr>
          <p:cNvSpPr txBox="1"/>
          <p:nvPr/>
        </p:nvSpPr>
        <p:spPr>
          <a:xfrm>
            <a:off x="328481" y="2361754"/>
            <a:ext cx="334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R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A0B659B-FBC9-4D1A-54C6-036FCBEB58BA}"/>
              </a:ext>
            </a:extLst>
          </p:cNvPr>
          <p:cNvSpPr txBox="1"/>
          <p:nvPr/>
        </p:nvSpPr>
        <p:spPr>
          <a:xfrm>
            <a:off x="495924" y="1934456"/>
            <a:ext cx="334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B050"/>
                </a:solidFill>
              </a:rPr>
              <a:t>G</a:t>
            </a:r>
            <a:endParaRPr kumimoji="1"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EA53DE5-EE20-FB0C-2561-25F1120D9F12}"/>
              </a:ext>
            </a:extLst>
          </p:cNvPr>
          <p:cNvSpPr txBox="1"/>
          <p:nvPr/>
        </p:nvSpPr>
        <p:spPr>
          <a:xfrm>
            <a:off x="751767" y="1635248"/>
            <a:ext cx="334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B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5A7E4C23-1D13-0B01-2B70-28DE1650FD47}"/>
              </a:ext>
            </a:extLst>
          </p:cNvPr>
          <p:cNvCxnSpPr>
            <a:cxnSpLocks/>
          </p:cNvCxnSpPr>
          <p:nvPr/>
        </p:nvCxnSpPr>
        <p:spPr>
          <a:xfrm>
            <a:off x="10443706" y="5120364"/>
            <a:ext cx="0" cy="3332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E0F7E03-C5FC-9003-310D-8AE76552189A}"/>
              </a:ext>
            </a:extLst>
          </p:cNvPr>
          <p:cNvSpPr txBox="1"/>
          <p:nvPr/>
        </p:nvSpPr>
        <p:spPr>
          <a:xfrm>
            <a:off x="10282029" y="5496223"/>
            <a:ext cx="330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3</a:t>
            </a:r>
            <a:endParaRPr kumimoji="1" lang="zh-TW" altLang="en-US" sz="2400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E81817B-C035-CA5F-61C7-C5F7FA528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227565"/>
              </p:ext>
            </p:extLst>
          </p:nvPr>
        </p:nvGraphicFramePr>
        <p:xfrm>
          <a:off x="5336514" y="3406014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83379B75-8E9E-47D7-D3B8-D14C82BC9BC4}"/>
              </a:ext>
            </a:extLst>
          </p:cNvPr>
          <p:cNvSpPr txBox="1"/>
          <p:nvPr/>
        </p:nvSpPr>
        <p:spPr>
          <a:xfrm>
            <a:off x="5330419" y="4769739"/>
            <a:ext cx="140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(G) Filter</a:t>
            </a:r>
            <a:endParaRPr kumimoji="1" lang="zh-TW" altLang="en-US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11DF0F27-78C3-30DB-0523-D42B9A4A9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21897"/>
              </p:ext>
            </p:extLst>
          </p:nvPr>
        </p:nvGraphicFramePr>
        <p:xfrm>
          <a:off x="5341842" y="5112202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23" name="文字方塊 22">
            <a:extLst>
              <a:ext uri="{FF2B5EF4-FFF2-40B4-BE49-F238E27FC236}">
                <a16:creationId xmlns:a16="http://schemas.microsoft.com/office/drawing/2014/main" id="{76EC6DC3-E530-A1EE-0B4E-A46619BF5409}"/>
              </a:ext>
            </a:extLst>
          </p:cNvPr>
          <p:cNvSpPr txBox="1"/>
          <p:nvPr/>
        </p:nvSpPr>
        <p:spPr>
          <a:xfrm>
            <a:off x="5355008" y="6482770"/>
            <a:ext cx="140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(B) Filter</a:t>
            </a:r>
            <a:endParaRPr kumimoji="1" lang="zh-TW" altLang="en-US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9E77E5F-DF43-16E8-5AAE-C7787F124948}"/>
              </a:ext>
            </a:extLst>
          </p:cNvPr>
          <p:cNvGrpSpPr/>
          <p:nvPr/>
        </p:nvGrpSpPr>
        <p:grpSpPr>
          <a:xfrm>
            <a:off x="7100047" y="318557"/>
            <a:ext cx="4471467" cy="1169584"/>
            <a:chOff x="7100047" y="318557"/>
            <a:chExt cx="4471467" cy="1169584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B41937A5-E721-393F-9A18-C7CE332BA9A7}"/>
                </a:ext>
              </a:extLst>
            </p:cNvPr>
            <p:cNvSpPr txBox="1"/>
            <p:nvPr/>
          </p:nvSpPr>
          <p:spPr>
            <a:xfrm>
              <a:off x="7548981" y="576946"/>
              <a:ext cx="37199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filters 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數值可能都是不同的！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為了方便計算，簡報使用一樣的數字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" name="橢圓圖說文字 6">
              <a:extLst>
                <a:ext uri="{FF2B5EF4-FFF2-40B4-BE49-F238E27FC236}">
                  <a16:creationId xmlns:a16="http://schemas.microsoft.com/office/drawing/2014/main" id="{65BFE33C-9814-3736-7BB9-D5D3C98A4BFF}"/>
                </a:ext>
              </a:extLst>
            </p:cNvPr>
            <p:cNvSpPr/>
            <p:nvPr/>
          </p:nvSpPr>
          <p:spPr>
            <a:xfrm>
              <a:off x="7100047" y="318557"/>
              <a:ext cx="4471467" cy="1169584"/>
            </a:xfrm>
            <a:prstGeom prst="wedgeEllipseCallou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575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2A0E56-AC88-165E-F9ED-3CEF0D4D13D8}"/>
              </a:ext>
            </a:extLst>
          </p:cNvPr>
          <p:cNvSpPr txBox="1"/>
          <p:nvPr/>
        </p:nvSpPr>
        <p:spPr>
          <a:xfrm rot="5400000">
            <a:off x="5439936" y="6074897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69C6461-02BC-D2BA-953A-09F1CCF55464}"/>
              </a:ext>
            </a:extLst>
          </p:cNvPr>
          <p:cNvSpPr txBox="1"/>
          <p:nvPr/>
        </p:nvSpPr>
        <p:spPr>
          <a:xfrm rot="5400000">
            <a:off x="5450372" y="4336667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007431F-296F-E59A-083C-C8AC5DF5AEDB}"/>
              </a:ext>
            </a:extLst>
          </p:cNvPr>
          <p:cNvSpPr txBox="1"/>
          <p:nvPr/>
        </p:nvSpPr>
        <p:spPr>
          <a:xfrm rot="5400000">
            <a:off x="5450372" y="2589293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1923562-A54C-AF59-254A-6E11064E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Convolutional layer is not fully-connected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B1D778-EA66-6E73-C434-76B8D96A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90EC7644-4B2E-AA38-A1DC-698998F7CD58}"/>
              </a:ext>
            </a:extLst>
          </p:cNvPr>
          <p:cNvSpPr/>
          <p:nvPr/>
        </p:nvSpPr>
        <p:spPr>
          <a:xfrm>
            <a:off x="5544296" y="1591353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3E7E970-4E76-DDE9-E115-919378C2FA0D}"/>
              </a:ext>
            </a:extLst>
          </p:cNvPr>
          <p:cNvSpPr/>
          <p:nvPr/>
        </p:nvSpPr>
        <p:spPr>
          <a:xfrm>
            <a:off x="5544296" y="2073007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5A16EAB-7348-363C-03D9-DA70AC623BCD}"/>
              </a:ext>
            </a:extLst>
          </p:cNvPr>
          <p:cNvSpPr/>
          <p:nvPr/>
        </p:nvSpPr>
        <p:spPr>
          <a:xfrm>
            <a:off x="5539469" y="2859391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3A3D7A72-DC2D-728B-CDA0-AE2675FDAD41}"/>
              </a:ext>
            </a:extLst>
          </p:cNvPr>
          <p:cNvSpPr/>
          <p:nvPr/>
        </p:nvSpPr>
        <p:spPr>
          <a:xfrm>
            <a:off x="5544296" y="3338727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9059193-CB74-581A-A52B-05EA8661776A}"/>
              </a:ext>
            </a:extLst>
          </p:cNvPr>
          <p:cNvSpPr/>
          <p:nvPr/>
        </p:nvSpPr>
        <p:spPr>
          <a:xfrm>
            <a:off x="5544296" y="3820381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F4F5B039-FEAC-3AB0-3D94-F88C57B999D6}"/>
              </a:ext>
            </a:extLst>
          </p:cNvPr>
          <p:cNvSpPr/>
          <p:nvPr/>
        </p:nvSpPr>
        <p:spPr>
          <a:xfrm>
            <a:off x="5539469" y="4606765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CD8CECAB-920E-1148-5880-90C563AD9876}"/>
              </a:ext>
            </a:extLst>
          </p:cNvPr>
          <p:cNvSpPr/>
          <p:nvPr/>
        </p:nvSpPr>
        <p:spPr>
          <a:xfrm>
            <a:off x="5533860" y="5076957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83D29E24-DD5F-49B3-9F9D-9750CCA8D052}"/>
              </a:ext>
            </a:extLst>
          </p:cNvPr>
          <p:cNvSpPr/>
          <p:nvPr/>
        </p:nvSpPr>
        <p:spPr>
          <a:xfrm>
            <a:off x="5533860" y="5558611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BB99A6CE-B47B-43A1-BB01-AB4245C1CE57}"/>
              </a:ext>
            </a:extLst>
          </p:cNvPr>
          <p:cNvSpPr/>
          <p:nvPr/>
        </p:nvSpPr>
        <p:spPr>
          <a:xfrm>
            <a:off x="5529033" y="6344995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22" name="表格 5">
            <a:extLst>
              <a:ext uri="{FF2B5EF4-FFF2-40B4-BE49-F238E27FC236}">
                <a16:creationId xmlns:a16="http://schemas.microsoft.com/office/drawing/2014/main" id="{EA6EEED0-D8F2-3F84-EED0-F64514606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560606"/>
              </p:ext>
            </p:extLst>
          </p:nvPr>
        </p:nvGraphicFramePr>
        <p:xfrm>
          <a:off x="714880" y="1991141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sp>
        <p:nvSpPr>
          <p:cNvPr id="34" name="橢圓 33">
            <a:extLst>
              <a:ext uri="{FF2B5EF4-FFF2-40B4-BE49-F238E27FC236}">
                <a16:creationId xmlns:a16="http://schemas.microsoft.com/office/drawing/2014/main" id="{A98606B9-D38F-3FC4-2EBA-8F6EBD5F56EA}"/>
              </a:ext>
            </a:extLst>
          </p:cNvPr>
          <p:cNvSpPr/>
          <p:nvPr/>
        </p:nvSpPr>
        <p:spPr>
          <a:xfrm>
            <a:off x="7248703" y="270294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2AB3ABAC-C3DF-45DD-60A1-32EC697A7603}"/>
                  </a:ext>
                </a:extLst>
              </p:cNvPr>
              <p:cNvSpPr txBox="1"/>
              <p:nvPr/>
            </p:nvSpPr>
            <p:spPr>
              <a:xfrm>
                <a:off x="7305720" y="2788639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2AB3ABAC-C3DF-45DD-60A1-32EC697A7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720" y="2788639"/>
                <a:ext cx="51587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60EA73F3-6505-95D5-CEE7-1A5C39AA99D3}"/>
              </a:ext>
            </a:extLst>
          </p:cNvPr>
          <p:cNvCxnSpPr>
            <a:cxnSpLocks/>
            <a:stCxn id="5" idx="6"/>
            <a:endCxn id="34" idx="2"/>
          </p:cNvCxnSpPr>
          <p:nvPr/>
        </p:nvCxnSpPr>
        <p:spPr>
          <a:xfrm>
            <a:off x="5937488" y="1787949"/>
            <a:ext cx="1311215" cy="12007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5EA58409-E454-B647-4FA2-60B3BDDCCC32}"/>
              </a:ext>
            </a:extLst>
          </p:cNvPr>
          <p:cNvCxnSpPr>
            <a:cxnSpLocks/>
            <a:stCxn id="6" idx="6"/>
            <a:endCxn id="34" idx="2"/>
          </p:cNvCxnSpPr>
          <p:nvPr/>
        </p:nvCxnSpPr>
        <p:spPr>
          <a:xfrm>
            <a:off x="5937488" y="2269603"/>
            <a:ext cx="1311215" cy="7190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310D2688-953C-A07F-33CC-17258DBBBA14}"/>
              </a:ext>
            </a:extLst>
          </p:cNvPr>
          <p:cNvCxnSpPr>
            <a:cxnSpLocks/>
            <a:stCxn id="7" idx="6"/>
            <a:endCxn id="34" idx="2"/>
          </p:cNvCxnSpPr>
          <p:nvPr/>
        </p:nvCxnSpPr>
        <p:spPr>
          <a:xfrm flipV="1">
            <a:off x="5932661" y="2988694"/>
            <a:ext cx="1316042" cy="672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A85A6F07-FBE6-7D75-E0B1-AAD3C95B3B36}"/>
              </a:ext>
            </a:extLst>
          </p:cNvPr>
          <p:cNvCxnSpPr>
            <a:cxnSpLocks/>
            <a:stCxn id="9" idx="6"/>
            <a:endCxn id="38" idx="2"/>
          </p:cNvCxnSpPr>
          <p:nvPr/>
        </p:nvCxnSpPr>
        <p:spPr>
          <a:xfrm>
            <a:off x="5937488" y="3535323"/>
            <a:ext cx="1319207" cy="717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E85FF60D-5D6E-0E4E-378E-308EA8255E45}"/>
              </a:ext>
            </a:extLst>
          </p:cNvPr>
          <p:cNvCxnSpPr>
            <a:cxnSpLocks/>
            <a:stCxn id="10" idx="6"/>
            <a:endCxn id="38" idx="2"/>
          </p:cNvCxnSpPr>
          <p:nvPr/>
        </p:nvCxnSpPr>
        <p:spPr>
          <a:xfrm flipV="1">
            <a:off x="5937488" y="3607109"/>
            <a:ext cx="1319207" cy="409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E3E9BF84-9ADC-C930-3152-152939A5965E}"/>
              </a:ext>
            </a:extLst>
          </p:cNvPr>
          <p:cNvCxnSpPr>
            <a:cxnSpLocks/>
            <a:stCxn id="11" idx="6"/>
            <a:endCxn id="38" idx="2"/>
          </p:cNvCxnSpPr>
          <p:nvPr/>
        </p:nvCxnSpPr>
        <p:spPr>
          <a:xfrm flipV="1">
            <a:off x="5932661" y="3607109"/>
            <a:ext cx="1324034" cy="1196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B122C19C-D3F9-F557-9536-848964849B61}"/>
              </a:ext>
            </a:extLst>
          </p:cNvPr>
          <p:cNvCxnSpPr>
            <a:cxnSpLocks/>
            <a:stCxn id="13" idx="6"/>
            <a:endCxn id="57" idx="2"/>
          </p:cNvCxnSpPr>
          <p:nvPr/>
        </p:nvCxnSpPr>
        <p:spPr>
          <a:xfrm flipV="1">
            <a:off x="5927052" y="4936255"/>
            <a:ext cx="1321651" cy="337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7C9D99D5-5968-8139-FCF2-234D1407C839}"/>
              </a:ext>
            </a:extLst>
          </p:cNvPr>
          <p:cNvCxnSpPr>
            <a:cxnSpLocks/>
            <a:stCxn id="14" idx="6"/>
            <a:endCxn id="57" idx="2"/>
          </p:cNvCxnSpPr>
          <p:nvPr/>
        </p:nvCxnSpPr>
        <p:spPr>
          <a:xfrm flipV="1">
            <a:off x="5927052" y="4936255"/>
            <a:ext cx="1321651" cy="8189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A936445F-444F-7169-98E1-65A38D384F23}"/>
              </a:ext>
            </a:extLst>
          </p:cNvPr>
          <p:cNvCxnSpPr>
            <a:cxnSpLocks/>
            <a:stCxn id="15" idx="6"/>
            <a:endCxn id="57" idx="2"/>
          </p:cNvCxnSpPr>
          <p:nvPr/>
        </p:nvCxnSpPr>
        <p:spPr>
          <a:xfrm flipV="1">
            <a:off x="5922225" y="4936255"/>
            <a:ext cx="1326478" cy="16053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D85D698C-3B92-E799-6BBA-A918F03F8C3F}"/>
                  </a:ext>
                </a:extLst>
              </p:cNvPr>
              <p:cNvSpPr txBox="1"/>
              <p:nvPr/>
            </p:nvSpPr>
            <p:spPr>
              <a:xfrm>
                <a:off x="6105863" y="1688133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D85D698C-3B92-E799-6BBA-A918F03F8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863" y="1688133"/>
                <a:ext cx="5158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7F67AD2-C869-CF8C-8604-1477743E72E9}"/>
                  </a:ext>
                </a:extLst>
              </p:cNvPr>
              <p:cNvSpPr txBox="1"/>
              <p:nvPr/>
            </p:nvSpPr>
            <p:spPr>
              <a:xfrm>
                <a:off x="6101319" y="2126704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7F67AD2-C869-CF8C-8604-1477743E7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319" y="2126704"/>
                <a:ext cx="51587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49AED3D4-6B6E-379D-1DF6-221706292968}"/>
                  </a:ext>
                </a:extLst>
              </p:cNvPr>
              <p:cNvSpPr txBox="1"/>
              <p:nvPr/>
            </p:nvSpPr>
            <p:spPr>
              <a:xfrm>
                <a:off x="6108725" y="2662602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49AED3D4-6B6E-379D-1DF6-221706292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725" y="2662602"/>
                <a:ext cx="51587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15F54B4-F5D2-8123-4A30-A04C9F662FAE}"/>
                  </a:ext>
                </a:extLst>
              </p:cNvPr>
              <p:cNvSpPr txBox="1"/>
              <p:nvPr/>
            </p:nvSpPr>
            <p:spPr>
              <a:xfrm>
                <a:off x="6101929" y="3977770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15F54B4-F5D2-8123-4A30-A04C9F662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929" y="3977770"/>
                <a:ext cx="51587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1B0C0882-8244-7509-4473-1FBB795015CA}"/>
                  </a:ext>
                </a:extLst>
              </p:cNvPr>
              <p:cNvSpPr txBox="1"/>
              <p:nvPr/>
            </p:nvSpPr>
            <p:spPr>
              <a:xfrm>
                <a:off x="6101319" y="3505159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1B0C0882-8244-7509-4473-1FBB79501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319" y="3505159"/>
                <a:ext cx="51587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5591B61C-B1F9-4937-2E78-60773F91F8A6}"/>
                  </a:ext>
                </a:extLst>
              </p:cNvPr>
              <p:cNvSpPr txBox="1"/>
              <p:nvPr/>
            </p:nvSpPr>
            <p:spPr>
              <a:xfrm>
                <a:off x="6101319" y="3172210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5591B61C-B1F9-4937-2E78-60773F91F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319" y="3172210"/>
                <a:ext cx="51587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BEB05666-FA64-3BBD-3F20-4F3A181DB65B}"/>
                  </a:ext>
                </a:extLst>
              </p:cNvPr>
              <p:cNvSpPr txBox="1"/>
              <p:nvPr/>
            </p:nvSpPr>
            <p:spPr>
              <a:xfrm>
                <a:off x="5932661" y="623364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BEB05666-FA64-3BBD-3F20-4F3A181DB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661" y="6233647"/>
                <a:ext cx="51587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070AF6F0-55AD-ECDB-C69F-918CE44EB260}"/>
                  </a:ext>
                </a:extLst>
              </p:cNvPr>
              <p:cNvSpPr txBox="1"/>
              <p:nvPr/>
            </p:nvSpPr>
            <p:spPr>
              <a:xfrm>
                <a:off x="5927447" y="5121401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070AF6F0-55AD-ECDB-C69F-918CE44EB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447" y="5121401"/>
                <a:ext cx="51587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E3A4D38B-6D58-A135-49D0-EA7D7A02762C}"/>
                  </a:ext>
                </a:extLst>
              </p:cNvPr>
              <p:cNvSpPr txBox="1"/>
              <p:nvPr/>
            </p:nvSpPr>
            <p:spPr>
              <a:xfrm>
                <a:off x="5932661" y="5564541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E3A4D38B-6D58-A135-49D0-EA7D7A027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661" y="5564541"/>
                <a:ext cx="51587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橢圓 56">
            <a:extLst>
              <a:ext uri="{FF2B5EF4-FFF2-40B4-BE49-F238E27FC236}">
                <a16:creationId xmlns:a16="http://schemas.microsoft.com/office/drawing/2014/main" id="{30FDB189-D871-D76A-DD6A-7E57B3602145}"/>
              </a:ext>
            </a:extLst>
          </p:cNvPr>
          <p:cNvSpPr/>
          <p:nvPr/>
        </p:nvSpPr>
        <p:spPr>
          <a:xfrm>
            <a:off x="7248703" y="4650505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51841549-207A-12CE-C4BA-EE74B8BDF672}"/>
                  </a:ext>
                </a:extLst>
              </p:cNvPr>
              <p:cNvSpPr txBox="1"/>
              <p:nvPr/>
            </p:nvSpPr>
            <p:spPr>
              <a:xfrm>
                <a:off x="7305720" y="4736200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51841549-207A-12CE-C4BA-EE74B8BDF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720" y="4736200"/>
                <a:ext cx="515874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>
            <a:extLst>
              <a:ext uri="{FF2B5EF4-FFF2-40B4-BE49-F238E27FC236}">
                <a16:creationId xmlns:a16="http://schemas.microsoft.com/office/drawing/2014/main" id="{E6C7761D-7021-F7EE-F764-C495D3DCC468}"/>
              </a:ext>
            </a:extLst>
          </p:cNvPr>
          <p:cNvSpPr txBox="1"/>
          <p:nvPr/>
        </p:nvSpPr>
        <p:spPr>
          <a:xfrm rot="5400000">
            <a:off x="7246735" y="4188604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AC7BC325-531E-23FF-8711-150DECE18A42}"/>
              </a:ext>
            </a:extLst>
          </p:cNvPr>
          <p:cNvSpPr/>
          <p:nvPr/>
        </p:nvSpPr>
        <p:spPr>
          <a:xfrm>
            <a:off x="7256695" y="332135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7AE5768D-C42C-DDD2-9E62-40E2F940274A}"/>
                  </a:ext>
                </a:extLst>
              </p:cNvPr>
              <p:cNvSpPr txBox="1"/>
              <p:nvPr/>
            </p:nvSpPr>
            <p:spPr>
              <a:xfrm>
                <a:off x="7313712" y="3407054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7AE5768D-C42C-DDD2-9E62-40E2F9402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712" y="3407054"/>
                <a:ext cx="515874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表格 5">
                <a:extLst>
                  <a:ext uri="{FF2B5EF4-FFF2-40B4-BE49-F238E27FC236}">
                    <a16:creationId xmlns:a16="http://schemas.microsoft.com/office/drawing/2014/main" id="{8AFBE0AD-967A-E5CD-3FBD-876C6EAE9E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2922133"/>
                  </p:ext>
                </p:extLst>
              </p:nvPr>
            </p:nvGraphicFramePr>
            <p:xfrm>
              <a:off x="8354923" y="3481362"/>
              <a:ext cx="2676704" cy="26749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176">
                      <a:extLst>
                        <a:ext uri="{9D8B030D-6E8A-4147-A177-3AD203B41FA5}">
                          <a16:colId xmlns:a16="http://schemas.microsoft.com/office/drawing/2014/main" val="1106812764"/>
                        </a:ext>
                      </a:extLst>
                    </a:gridCol>
                    <a:gridCol w="669176">
                      <a:extLst>
                        <a:ext uri="{9D8B030D-6E8A-4147-A177-3AD203B41FA5}">
                          <a16:colId xmlns:a16="http://schemas.microsoft.com/office/drawing/2014/main" val="69789686"/>
                        </a:ext>
                      </a:extLst>
                    </a:gridCol>
                    <a:gridCol w="669176">
                      <a:extLst>
                        <a:ext uri="{9D8B030D-6E8A-4147-A177-3AD203B41FA5}">
                          <a16:colId xmlns:a16="http://schemas.microsoft.com/office/drawing/2014/main" val="3642642527"/>
                        </a:ext>
                      </a:extLst>
                    </a:gridCol>
                    <a:gridCol w="669176">
                      <a:extLst>
                        <a:ext uri="{9D8B030D-6E8A-4147-A177-3AD203B41FA5}">
                          <a16:colId xmlns:a16="http://schemas.microsoft.com/office/drawing/2014/main" val="4117180886"/>
                        </a:ext>
                      </a:extLst>
                    </a:gridCol>
                  </a:tblGrid>
                  <a:tr h="66874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8761505"/>
                      </a:ext>
                    </a:extLst>
                  </a:tr>
                  <a:tr h="66874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66291338"/>
                      </a:ext>
                    </a:extLst>
                  </a:tr>
                  <a:tr h="66874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90910320"/>
                      </a:ext>
                    </a:extLst>
                  </a:tr>
                  <a:tr h="66874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56949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表格 5">
                <a:extLst>
                  <a:ext uri="{FF2B5EF4-FFF2-40B4-BE49-F238E27FC236}">
                    <a16:creationId xmlns:a16="http://schemas.microsoft.com/office/drawing/2014/main" id="{8AFBE0AD-967A-E5CD-3FBD-876C6EAE9E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2922133"/>
                  </p:ext>
                </p:extLst>
              </p:nvPr>
            </p:nvGraphicFramePr>
            <p:xfrm>
              <a:off x="8354923" y="3481362"/>
              <a:ext cx="2676704" cy="26749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176">
                      <a:extLst>
                        <a:ext uri="{9D8B030D-6E8A-4147-A177-3AD203B41FA5}">
                          <a16:colId xmlns:a16="http://schemas.microsoft.com/office/drawing/2014/main" val="1106812764"/>
                        </a:ext>
                      </a:extLst>
                    </a:gridCol>
                    <a:gridCol w="669176">
                      <a:extLst>
                        <a:ext uri="{9D8B030D-6E8A-4147-A177-3AD203B41FA5}">
                          <a16:colId xmlns:a16="http://schemas.microsoft.com/office/drawing/2014/main" val="69789686"/>
                        </a:ext>
                      </a:extLst>
                    </a:gridCol>
                    <a:gridCol w="669176">
                      <a:extLst>
                        <a:ext uri="{9D8B030D-6E8A-4147-A177-3AD203B41FA5}">
                          <a16:colId xmlns:a16="http://schemas.microsoft.com/office/drawing/2014/main" val="3642642527"/>
                        </a:ext>
                      </a:extLst>
                    </a:gridCol>
                    <a:gridCol w="669176">
                      <a:extLst>
                        <a:ext uri="{9D8B030D-6E8A-4147-A177-3AD203B41FA5}">
                          <a16:colId xmlns:a16="http://schemas.microsoft.com/office/drawing/2014/main" val="4117180886"/>
                        </a:ext>
                      </a:extLst>
                    </a:gridCol>
                  </a:tblGrid>
                  <a:tr h="6687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1887" r="-30188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100000" t="-1887" r="-20188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200000" t="-1887" r="-10188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300000" t="-1887" r="-1887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8761505"/>
                      </a:ext>
                    </a:extLst>
                  </a:tr>
                  <a:tr h="6687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101887" r="-30188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100000" t="-101887" r="-20188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200000" t="-101887" r="-10188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300000" t="-101887" r="-1887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6291338"/>
                      </a:ext>
                    </a:extLst>
                  </a:tr>
                  <a:tr h="6687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205769" r="-301887" b="-1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100000" t="-205769" r="-201887" b="-1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200000" t="-205769" r="-101887" b="-1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300000" t="-205769" r="-1887" b="-10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0910320"/>
                      </a:ext>
                    </a:extLst>
                  </a:tr>
                  <a:tr h="6687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300000" r="-301887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100000" t="-300000" r="-201887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200000" t="-300000" r="-101887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300000" t="-300000" r="-1887" b="-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569497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7E51CBFA-B4A0-6F3B-D703-218728EC9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025348"/>
              </p:ext>
            </p:extLst>
          </p:nvPr>
        </p:nvGraphicFramePr>
        <p:xfrm>
          <a:off x="8990860" y="1591353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49" name="文字方塊 48">
            <a:extLst>
              <a:ext uri="{FF2B5EF4-FFF2-40B4-BE49-F238E27FC236}">
                <a16:creationId xmlns:a16="http://schemas.microsoft.com/office/drawing/2014/main" id="{47ECA30F-2C24-9455-EAA1-0DC5007A0D4C}"/>
              </a:ext>
            </a:extLst>
          </p:cNvPr>
          <p:cNvSpPr txBox="1"/>
          <p:nvPr/>
        </p:nvSpPr>
        <p:spPr>
          <a:xfrm>
            <a:off x="8749797" y="3016593"/>
            <a:ext cx="1952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Filter, stride=1</a:t>
            </a:r>
            <a:endParaRPr kumimoji="1" lang="zh-TW" altLang="en-US" sz="20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5DFE15B-23EC-62D4-1F14-5BBED7321D1F}"/>
              </a:ext>
            </a:extLst>
          </p:cNvPr>
          <p:cNvSpPr txBox="1"/>
          <p:nvPr/>
        </p:nvSpPr>
        <p:spPr>
          <a:xfrm>
            <a:off x="8749797" y="6019222"/>
            <a:ext cx="2125980" cy="58907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feature map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2B3D886D-CE1F-B5DF-E04F-86C6BCAE5C26}"/>
              </a:ext>
            </a:extLst>
          </p:cNvPr>
          <p:cNvSpPr txBox="1"/>
          <p:nvPr/>
        </p:nvSpPr>
        <p:spPr>
          <a:xfrm>
            <a:off x="4836402" y="3844241"/>
            <a:ext cx="543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dirty="0"/>
              <a:t>36</a:t>
            </a:r>
            <a:endParaRPr lang="zh-TW" altLang="en-US" dirty="0"/>
          </a:p>
        </p:txBody>
      </p:sp>
      <p:sp>
        <p:nvSpPr>
          <p:cNvPr id="54" name="左中括弧 53">
            <a:extLst>
              <a:ext uri="{FF2B5EF4-FFF2-40B4-BE49-F238E27FC236}">
                <a16:creationId xmlns:a16="http://schemas.microsoft.com/office/drawing/2014/main" id="{81304ACA-44F2-B80B-B361-69D1634C3ABC}"/>
              </a:ext>
            </a:extLst>
          </p:cNvPr>
          <p:cNvSpPr/>
          <p:nvPr/>
        </p:nvSpPr>
        <p:spPr>
          <a:xfrm>
            <a:off x="5321298" y="1685106"/>
            <a:ext cx="108554" cy="4983693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49E88D2-0341-CAED-6416-6C3AEE4253AF}"/>
              </a:ext>
            </a:extLst>
          </p:cNvPr>
          <p:cNvSpPr/>
          <p:nvPr/>
        </p:nvSpPr>
        <p:spPr>
          <a:xfrm>
            <a:off x="710053" y="1973828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99F3DB-B18E-F538-0522-7E1031D13FF6}"/>
              </a:ext>
            </a:extLst>
          </p:cNvPr>
          <p:cNvSpPr/>
          <p:nvPr/>
        </p:nvSpPr>
        <p:spPr>
          <a:xfrm>
            <a:off x="1365660" y="1973828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1F58C93-FC08-7984-F59A-5272EEE82177}"/>
              </a:ext>
            </a:extLst>
          </p:cNvPr>
          <p:cNvSpPr/>
          <p:nvPr/>
        </p:nvSpPr>
        <p:spPr>
          <a:xfrm>
            <a:off x="2636157" y="3908699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115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1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1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1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1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1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1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1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1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1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1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1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build="allAtOnce"/>
      <p:bldP spid="70" grpId="0"/>
      <p:bldP spid="70" grpId="1"/>
      <p:bldP spid="71" grpId="0"/>
      <p:bldP spid="71" grpId="1"/>
      <p:bldP spid="72" grpId="0"/>
      <p:bldP spid="72" grpId="1"/>
      <p:bldP spid="73" grpId="0"/>
      <p:bldP spid="73" grpId="1"/>
      <p:bldP spid="74" grpId="0"/>
      <p:bldP spid="74" grpId="1"/>
      <p:bldP spid="75" grpId="0"/>
      <p:bldP spid="75" grpId="1"/>
      <p:bldP spid="76" grpId="0"/>
      <p:bldP spid="77" grpId="0"/>
      <p:bldP spid="78" grpId="0"/>
      <p:bldP spid="58" grpId="0"/>
      <p:bldP spid="40" grpId="0" build="allAtOnce"/>
      <p:bldP spid="17" grpId="0" animBg="1"/>
      <p:bldP spid="17" grpId="1" animBg="1"/>
      <p:bldP spid="18" grpId="0" animBg="1"/>
      <p:bldP spid="18" grpId="1" animBg="1"/>
      <p:bldP spid="18" grpId="2" animBg="1"/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D79BF-A5C3-C1D8-3A2D-75C83FF4F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BFAD2A-984D-3AC7-9135-26F91973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Convolutional layer vs. FC layer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82061A-BC1C-D671-3FBB-CAB2AA7F0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115" name="表格 115">
            <a:extLst>
              <a:ext uri="{FF2B5EF4-FFF2-40B4-BE49-F238E27FC236}">
                <a16:creationId xmlns:a16="http://schemas.microsoft.com/office/drawing/2014/main" id="{A64BDA9A-59CB-64F2-8482-321C8E89F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642173"/>
              </p:ext>
            </p:extLst>
          </p:nvPr>
        </p:nvGraphicFramePr>
        <p:xfrm>
          <a:off x="5703135" y="3056906"/>
          <a:ext cx="4909820" cy="1700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45">
                  <a:extLst>
                    <a:ext uri="{9D8B030D-6E8A-4147-A177-3AD203B41FA5}">
                      <a16:colId xmlns:a16="http://schemas.microsoft.com/office/drawing/2014/main" val="149333442"/>
                    </a:ext>
                  </a:extLst>
                </a:gridCol>
                <a:gridCol w="3533975">
                  <a:extLst>
                    <a:ext uri="{9D8B030D-6E8A-4147-A177-3AD203B41FA5}">
                      <a16:colId xmlns:a16="http://schemas.microsoft.com/office/drawing/2014/main" val="3237611481"/>
                    </a:ext>
                  </a:extLst>
                </a:gridCol>
              </a:tblGrid>
              <a:tr h="530431">
                <a:tc>
                  <a:txBody>
                    <a:bodyPr/>
                    <a:lstStyle/>
                    <a:p>
                      <a:r>
                        <a:rPr lang="en-US" altLang="zh-TW" dirty="0"/>
                        <a:t>Grayscale images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參數量比較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(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不算 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bias 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數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724653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r>
                        <a:rPr lang="en-US" altLang="zh-TW" dirty="0"/>
                        <a:t>FC 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dirty="0"/>
                        <a:t>36 * 16 = 576</a:t>
                      </a:r>
                      <a:endParaRPr kumimoji="1"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6440054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Conv 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 * 3 = 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612943"/>
                  </a:ext>
                </a:extLst>
              </a:tr>
            </a:tbl>
          </a:graphicData>
        </a:graphic>
      </p:graphicFrame>
      <p:grpSp>
        <p:nvGrpSpPr>
          <p:cNvPr id="43" name="群組 42">
            <a:extLst>
              <a:ext uri="{FF2B5EF4-FFF2-40B4-BE49-F238E27FC236}">
                <a16:creationId xmlns:a16="http://schemas.microsoft.com/office/drawing/2014/main" id="{84742DF9-4549-E1DD-597D-E8500744DC11}"/>
              </a:ext>
            </a:extLst>
          </p:cNvPr>
          <p:cNvGrpSpPr/>
          <p:nvPr/>
        </p:nvGrpSpPr>
        <p:grpSpPr>
          <a:xfrm>
            <a:off x="1465672" y="1597991"/>
            <a:ext cx="3004236" cy="5146834"/>
            <a:chOff x="4836402" y="1591353"/>
            <a:chExt cx="3004236" cy="5146834"/>
          </a:xfrm>
        </p:grpSpPr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id="{4E8167DF-56D0-DEA7-EEE3-6A46DA298A79}"/>
                </a:ext>
              </a:extLst>
            </p:cNvPr>
            <p:cNvSpPr txBox="1"/>
            <p:nvPr/>
          </p:nvSpPr>
          <p:spPr>
            <a:xfrm rot="5400000">
              <a:off x="5439936" y="6074897"/>
              <a:ext cx="7261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b="1" dirty="0"/>
                <a:t>...</a:t>
              </a:r>
              <a:endParaRPr kumimoji="1" lang="zh-TW" altLang="en-US" sz="2400" b="1" dirty="0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F0DEE163-9EA2-CD45-1061-BE348AD34083}"/>
                </a:ext>
              </a:extLst>
            </p:cNvPr>
            <p:cNvSpPr txBox="1"/>
            <p:nvPr/>
          </p:nvSpPr>
          <p:spPr>
            <a:xfrm rot="5400000">
              <a:off x="5450372" y="4336667"/>
              <a:ext cx="7261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b="1" dirty="0"/>
                <a:t>...</a:t>
              </a:r>
              <a:endParaRPr kumimoji="1" lang="zh-TW" altLang="en-US" sz="2400" b="1" dirty="0"/>
            </a:p>
          </p:txBody>
        </p: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CE403297-AC41-07F6-FE13-00C895D80F94}"/>
                </a:ext>
              </a:extLst>
            </p:cNvPr>
            <p:cNvSpPr txBox="1"/>
            <p:nvPr/>
          </p:nvSpPr>
          <p:spPr>
            <a:xfrm rot="5400000">
              <a:off x="5450372" y="2589293"/>
              <a:ext cx="7261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b="1" dirty="0"/>
                <a:t>...</a:t>
              </a:r>
              <a:endParaRPr kumimoji="1" lang="zh-TW" altLang="en-US" sz="2400" b="1" dirty="0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3CB7B5F8-43AA-D8F6-5BE4-C2F22E0E3AAD}"/>
                </a:ext>
              </a:extLst>
            </p:cNvPr>
            <p:cNvSpPr/>
            <p:nvPr/>
          </p:nvSpPr>
          <p:spPr>
            <a:xfrm>
              <a:off x="5544296" y="1591353"/>
              <a:ext cx="393192" cy="3931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556EAC3E-5A41-C02B-51EE-16E762BE9BC7}"/>
                </a:ext>
              </a:extLst>
            </p:cNvPr>
            <p:cNvSpPr/>
            <p:nvPr/>
          </p:nvSpPr>
          <p:spPr>
            <a:xfrm>
              <a:off x="5544296" y="2073007"/>
              <a:ext cx="393192" cy="3931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611AF5B8-E847-2D0D-CEA0-4206B1D3FA1F}"/>
                </a:ext>
              </a:extLst>
            </p:cNvPr>
            <p:cNvSpPr/>
            <p:nvPr/>
          </p:nvSpPr>
          <p:spPr>
            <a:xfrm>
              <a:off x="5539469" y="2859391"/>
              <a:ext cx="393192" cy="3931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294BC488-DF7B-B3EB-6A7F-EFCEB85F596F}"/>
                </a:ext>
              </a:extLst>
            </p:cNvPr>
            <p:cNvSpPr/>
            <p:nvPr/>
          </p:nvSpPr>
          <p:spPr>
            <a:xfrm>
              <a:off x="5544296" y="3338727"/>
              <a:ext cx="393192" cy="3931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B8AD7D90-3763-6DBD-D67A-A4B8B25A0B64}"/>
                </a:ext>
              </a:extLst>
            </p:cNvPr>
            <p:cNvSpPr/>
            <p:nvPr/>
          </p:nvSpPr>
          <p:spPr>
            <a:xfrm>
              <a:off x="5544296" y="3820381"/>
              <a:ext cx="393192" cy="3931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0FC1658A-B8EF-8E20-7071-BC9D44934272}"/>
                </a:ext>
              </a:extLst>
            </p:cNvPr>
            <p:cNvSpPr/>
            <p:nvPr/>
          </p:nvSpPr>
          <p:spPr>
            <a:xfrm>
              <a:off x="5539469" y="4606765"/>
              <a:ext cx="393192" cy="3931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5314101E-9C1E-9E52-5DF6-54A785001FF6}"/>
                </a:ext>
              </a:extLst>
            </p:cNvPr>
            <p:cNvSpPr/>
            <p:nvPr/>
          </p:nvSpPr>
          <p:spPr>
            <a:xfrm>
              <a:off x="5533860" y="5076957"/>
              <a:ext cx="393192" cy="3931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183639AA-B833-A500-2ABB-49B047D14779}"/>
                </a:ext>
              </a:extLst>
            </p:cNvPr>
            <p:cNvSpPr/>
            <p:nvPr/>
          </p:nvSpPr>
          <p:spPr>
            <a:xfrm>
              <a:off x="5533860" y="5558611"/>
              <a:ext cx="393192" cy="3931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C60596A8-F4BF-9AFF-9197-33312A2A6ADD}"/>
                </a:ext>
              </a:extLst>
            </p:cNvPr>
            <p:cNvSpPr/>
            <p:nvPr/>
          </p:nvSpPr>
          <p:spPr>
            <a:xfrm>
              <a:off x="5529033" y="6344995"/>
              <a:ext cx="393192" cy="393192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DADF313E-D043-1232-F988-BD4841C6F911}"/>
                </a:ext>
              </a:extLst>
            </p:cNvPr>
            <p:cNvSpPr/>
            <p:nvPr/>
          </p:nvSpPr>
          <p:spPr>
            <a:xfrm>
              <a:off x="7248703" y="270294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04717E2C-F501-15BA-A5A9-73E79EC3014A}"/>
                    </a:ext>
                  </a:extLst>
                </p:cNvPr>
                <p:cNvSpPr txBox="1"/>
                <p:nvPr/>
              </p:nvSpPr>
              <p:spPr>
                <a:xfrm>
                  <a:off x="7305720" y="2788639"/>
                  <a:ext cx="51587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zh-TW" altLang="en-US" sz="20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04717E2C-F501-15BA-A5A9-73E79EC301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5720" y="2788639"/>
                  <a:ext cx="515874" cy="40011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B11E6184-1890-2D96-9922-A2858B67CC11}"/>
                </a:ext>
              </a:extLst>
            </p:cNvPr>
            <p:cNvCxnSpPr>
              <a:cxnSpLocks/>
              <a:stCxn id="7" idx="6"/>
              <a:endCxn id="16" idx="2"/>
            </p:cNvCxnSpPr>
            <p:nvPr/>
          </p:nvCxnSpPr>
          <p:spPr>
            <a:xfrm>
              <a:off x="5937488" y="1787949"/>
              <a:ext cx="1311215" cy="120074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39C7992B-EC06-A28A-AD3A-DB46B6442EA2}"/>
                </a:ext>
              </a:extLst>
            </p:cNvPr>
            <p:cNvCxnSpPr>
              <a:cxnSpLocks/>
              <a:stCxn id="8" idx="6"/>
              <a:endCxn id="16" idx="2"/>
            </p:cNvCxnSpPr>
            <p:nvPr/>
          </p:nvCxnSpPr>
          <p:spPr>
            <a:xfrm>
              <a:off x="5937488" y="2269603"/>
              <a:ext cx="1311215" cy="71909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7D46CD9F-E6D9-6EE3-5801-EF239377F91F}"/>
                </a:ext>
              </a:extLst>
            </p:cNvPr>
            <p:cNvCxnSpPr>
              <a:cxnSpLocks/>
              <a:stCxn id="9" idx="6"/>
              <a:endCxn id="16" idx="2"/>
            </p:cNvCxnSpPr>
            <p:nvPr/>
          </p:nvCxnSpPr>
          <p:spPr>
            <a:xfrm flipV="1">
              <a:off x="5932661" y="2988694"/>
              <a:ext cx="1316042" cy="672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8532F9EF-F1FA-1854-AD5C-65F8EE79473E}"/>
                </a:ext>
              </a:extLst>
            </p:cNvPr>
            <p:cNvCxnSpPr>
              <a:cxnSpLocks/>
              <a:stCxn id="10" idx="6"/>
              <a:endCxn id="39" idx="2"/>
            </p:cNvCxnSpPr>
            <p:nvPr/>
          </p:nvCxnSpPr>
          <p:spPr>
            <a:xfrm>
              <a:off x="5937488" y="3535323"/>
              <a:ext cx="1319207" cy="7178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19799056-49BE-65FB-9C4C-686BC798733F}"/>
                </a:ext>
              </a:extLst>
            </p:cNvPr>
            <p:cNvCxnSpPr>
              <a:cxnSpLocks/>
              <a:stCxn id="11" idx="6"/>
              <a:endCxn id="39" idx="2"/>
            </p:cNvCxnSpPr>
            <p:nvPr/>
          </p:nvCxnSpPr>
          <p:spPr>
            <a:xfrm flipV="1">
              <a:off x="5937488" y="3607109"/>
              <a:ext cx="1319207" cy="40986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4A2DE16B-B6D0-3354-5142-7AB541E10F52}"/>
                </a:ext>
              </a:extLst>
            </p:cNvPr>
            <p:cNvCxnSpPr>
              <a:cxnSpLocks/>
              <a:stCxn id="12" idx="6"/>
              <a:endCxn id="39" idx="2"/>
            </p:cNvCxnSpPr>
            <p:nvPr/>
          </p:nvCxnSpPr>
          <p:spPr>
            <a:xfrm flipV="1">
              <a:off x="5932661" y="3607109"/>
              <a:ext cx="1324034" cy="11962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2BE1CD17-9240-922D-D9B4-A1BE47BF692B}"/>
                </a:ext>
              </a:extLst>
            </p:cNvPr>
            <p:cNvCxnSpPr>
              <a:cxnSpLocks/>
              <a:stCxn id="13" idx="6"/>
              <a:endCxn id="36" idx="2"/>
            </p:cNvCxnSpPr>
            <p:nvPr/>
          </p:nvCxnSpPr>
          <p:spPr>
            <a:xfrm flipV="1">
              <a:off x="5927052" y="4936255"/>
              <a:ext cx="1321651" cy="33729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8D3E07B9-1D07-F786-5CDE-2356BD4F21E0}"/>
                </a:ext>
              </a:extLst>
            </p:cNvPr>
            <p:cNvCxnSpPr>
              <a:cxnSpLocks/>
              <a:stCxn id="14" idx="6"/>
              <a:endCxn id="36" idx="2"/>
            </p:cNvCxnSpPr>
            <p:nvPr/>
          </p:nvCxnSpPr>
          <p:spPr>
            <a:xfrm flipV="1">
              <a:off x="5927052" y="4936255"/>
              <a:ext cx="1321651" cy="8189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C1E86662-5498-8BC5-2163-309A4345E839}"/>
                </a:ext>
              </a:extLst>
            </p:cNvPr>
            <p:cNvCxnSpPr>
              <a:cxnSpLocks/>
              <a:stCxn id="15" idx="6"/>
              <a:endCxn id="36" idx="2"/>
            </p:cNvCxnSpPr>
            <p:nvPr/>
          </p:nvCxnSpPr>
          <p:spPr>
            <a:xfrm flipV="1">
              <a:off x="5922225" y="4936255"/>
              <a:ext cx="1326478" cy="160533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8FC11A52-B84A-3063-0D54-6A6050D77730}"/>
                    </a:ext>
                  </a:extLst>
                </p:cNvPr>
                <p:cNvSpPr txBox="1"/>
                <p:nvPr/>
              </p:nvSpPr>
              <p:spPr>
                <a:xfrm>
                  <a:off x="6105863" y="1688133"/>
                  <a:ext cx="51587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8FC11A52-B84A-3063-0D54-6A6050D777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5863" y="1688133"/>
                  <a:ext cx="515874" cy="400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F679D582-3A4F-65F5-3B18-3510C3B113AE}"/>
                    </a:ext>
                  </a:extLst>
                </p:cNvPr>
                <p:cNvSpPr txBox="1"/>
                <p:nvPr/>
              </p:nvSpPr>
              <p:spPr>
                <a:xfrm>
                  <a:off x="6101319" y="2126704"/>
                  <a:ext cx="51587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F679D582-3A4F-65F5-3B18-3510C3B113A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1319" y="2126704"/>
                  <a:ext cx="515874" cy="4001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D19216E8-433E-90C6-1D93-1C86677A2406}"/>
                    </a:ext>
                  </a:extLst>
                </p:cNvPr>
                <p:cNvSpPr txBox="1"/>
                <p:nvPr/>
              </p:nvSpPr>
              <p:spPr>
                <a:xfrm>
                  <a:off x="6108725" y="2662602"/>
                  <a:ext cx="51587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D19216E8-433E-90C6-1D93-1C86677A24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8725" y="2662602"/>
                  <a:ext cx="515874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B5E2F2DD-9149-3917-26A6-6FE5B8C42C63}"/>
                    </a:ext>
                  </a:extLst>
                </p:cNvPr>
                <p:cNvSpPr txBox="1"/>
                <p:nvPr/>
              </p:nvSpPr>
              <p:spPr>
                <a:xfrm>
                  <a:off x="6101929" y="3977770"/>
                  <a:ext cx="51587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B5E2F2DD-9149-3917-26A6-6FE5B8C42C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1929" y="3977770"/>
                  <a:ext cx="515874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C502904F-5C27-1C56-5BF0-BF657808C1DF}"/>
                    </a:ext>
                  </a:extLst>
                </p:cNvPr>
                <p:cNvSpPr txBox="1"/>
                <p:nvPr/>
              </p:nvSpPr>
              <p:spPr>
                <a:xfrm>
                  <a:off x="6101319" y="3505159"/>
                  <a:ext cx="51587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C502904F-5C27-1C56-5BF0-BF657808C1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1319" y="3505159"/>
                  <a:ext cx="515874" cy="40011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CDD58104-757E-FE67-F81E-4581C24C0D9A}"/>
                    </a:ext>
                  </a:extLst>
                </p:cNvPr>
                <p:cNvSpPr txBox="1"/>
                <p:nvPr/>
              </p:nvSpPr>
              <p:spPr>
                <a:xfrm>
                  <a:off x="6101319" y="3172210"/>
                  <a:ext cx="51587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CDD58104-757E-FE67-F81E-4581C24C0D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1319" y="3172210"/>
                  <a:ext cx="515874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F2711E7D-DB84-2D7C-8D06-8DF8D1AAF72D}"/>
                    </a:ext>
                  </a:extLst>
                </p:cNvPr>
                <p:cNvSpPr txBox="1"/>
                <p:nvPr/>
              </p:nvSpPr>
              <p:spPr>
                <a:xfrm>
                  <a:off x="5932661" y="6233647"/>
                  <a:ext cx="51587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F2711E7D-DB84-2D7C-8D06-8DF8D1AAF7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661" y="6233647"/>
                  <a:ext cx="515874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C6A8446A-DBBB-0E58-26EB-7E10FAA47D88}"/>
                    </a:ext>
                  </a:extLst>
                </p:cNvPr>
                <p:cNvSpPr txBox="1"/>
                <p:nvPr/>
              </p:nvSpPr>
              <p:spPr>
                <a:xfrm>
                  <a:off x="5927447" y="5121401"/>
                  <a:ext cx="51587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C6A8446A-DBBB-0E58-26EB-7E10FAA47D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27447" y="5121401"/>
                  <a:ext cx="515874" cy="40011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FB6781D2-5BCB-A1CD-5EA8-DA92CEEBC60C}"/>
                    </a:ext>
                  </a:extLst>
                </p:cNvPr>
                <p:cNvSpPr txBox="1"/>
                <p:nvPr/>
              </p:nvSpPr>
              <p:spPr>
                <a:xfrm>
                  <a:off x="5932661" y="5564541"/>
                  <a:ext cx="51587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FB6781D2-5BCB-A1CD-5EA8-DA92CEEBC6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2661" y="5564541"/>
                  <a:ext cx="515874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500FBC3B-569B-C139-855C-51529AA8025B}"/>
                </a:ext>
              </a:extLst>
            </p:cNvPr>
            <p:cNvSpPr/>
            <p:nvPr/>
          </p:nvSpPr>
          <p:spPr>
            <a:xfrm>
              <a:off x="7248703" y="4650505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398482CE-A31C-1846-23BC-38453142271D}"/>
                    </a:ext>
                  </a:extLst>
                </p:cNvPr>
                <p:cNvSpPr txBox="1"/>
                <p:nvPr/>
              </p:nvSpPr>
              <p:spPr>
                <a:xfrm>
                  <a:off x="7305720" y="4736200"/>
                  <a:ext cx="51587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zh-TW" altLang="en-US" sz="2000" i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TW" sz="2000" b="0" i="0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398482CE-A31C-1846-23BC-3845314227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05720" y="4736200"/>
                  <a:ext cx="515874" cy="400110"/>
                </a:xfrm>
                <a:prstGeom prst="rect">
                  <a:avLst/>
                </a:prstGeom>
                <a:blipFill>
                  <a:blip r:embed="rId13"/>
                  <a:stretch>
                    <a:fillRect l="-24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CE6DF2A7-3E93-9766-829F-5DF4CAD9E522}"/>
                </a:ext>
              </a:extLst>
            </p:cNvPr>
            <p:cNvSpPr txBox="1"/>
            <p:nvPr/>
          </p:nvSpPr>
          <p:spPr>
            <a:xfrm rot="5400000">
              <a:off x="7246735" y="4188604"/>
              <a:ext cx="7261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400" b="1" dirty="0"/>
                <a:t>...</a:t>
              </a:r>
              <a:endParaRPr kumimoji="1" lang="zh-TW" altLang="en-US" sz="2400" b="1" dirty="0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DA2F925A-94E1-912F-59BF-3ECF0E67A63C}"/>
                </a:ext>
              </a:extLst>
            </p:cNvPr>
            <p:cNvSpPr/>
            <p:nvPr/>
          </p:nvSpPr>
          <p:spPr>
            <a:xfrm>
              <a:off x="7256695" y="3321359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6CAEE016-F097-BDAC-24A0-101399368E08}"/>
                    </a:ext>
                  </a:extLst>
                </p:cNvPr>
                <p:cNvSpPr txBox="1"/>
                <p:nvPr/>
              </p:nvSpPr>
              <p:spPr>
                <a:xfrm>
                  <a:off x="7313712" y="3407054"/>
                  <a:ext cx="515874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/>
                </a:p>
              </p:txBody>
            </p:sp>
          </mc:Choice>
          <mc:Fallback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6CAEE016-F097-BDAC-24A0-101399368E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3712" y="3407054"/>
                  <a:ext cx="515874" cy="40011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400E10BB-E379-65D6-8FD5-25BEFBD563FA}"/>
                </a:ext>
              </a:extLst>
            </p:cNvPr>
            <p:cNvSpPr txBox="1"/>
            <p:nvPr/>
          </p:nvSpPr>
          <p:spPr>
            <a:xfrm>
              <a:off x="4836402" y="3844241"/>
              <a:ext cx="5438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TW" dirty="0"/>
                <a:t>36</a:t>
              </a:r>
              <a:endParaRPr lang="zh-TW" altLang="en-US" dirty="0"/>
            </a:p>
          </p:txBody>
        </p:sp>
        <p:sp>
          <p:nvSpPr>
            <p:cNvPr id="42" name="左中括弧 41">
              <a:extLst>
                <a:ext uri="{FF2B5EF4-FFF2-40B4-BE49-F238E27FC236}">
                  <a16:creationId xmlns:a16="http://schemas.microsoft.com/office/drawing/2014/main" id="{CEB9E2C4-5B49-7C5A-53DD-67C3FC43E782}"/>
                </a:ext>
              </a:extLst>
            </p:cNvPr>
            <p:cNvSpPr/>
            <p:nvPr/>
          </p:nvSpPr>
          <p:spPr>
            <a:xfrm>
              <a:off x="5321298" y="1685106"/>
              <a:ext cx="108554" cy="4983693"/>
            </a:xfrm>
            <a:prstGeom prst="leftBracket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E8BD447C-494D-6615-0A23-A65652D497A1}"/>
              </a:ext>
            </a:extLst>
          </p:cNvPr>
          <p:cNvSpPr txBox="1"/>
          <p:nvPr/>
        </p:nvSpPr>
        <p:spPr>
          <a:xfrm>
            <a:off x="5622452" y="2621763"/>
            <a:ext cx="2153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FC: fully-connected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9113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923562-A54C-AF59-254A-6E11064E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Convolutional layer vs. FC layer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B1D778-EA66-6E73-C434-76B8D96A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111D06C-1A7D-86EB-1CCD-7F8328859149}"/>
              </a:ext>
            </a:extLst>
          </p:cNvPr>
          <p:cNvSpPr txBox="1"/>
          <p:nvPr/>
        </p:nvSpPr>
        <p:spPr>
          <a:xfrm>
            <a:off x="990622" y="2215018"/>
            <a:ext cx="1105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zh-TW" dirty="0"/>
              <a:t>3 * 3 </a:t>
            </a:r>
            <a:endParaRPr lang="zh-TW" altLang="en-US" dirty="0"/>
          </a:p>
        </p:txBody>
      </p:sp>
      <p:sp>
        <p:nvSpPr>
          <p:cNvPr id="52" name="左中括弧 51">
            <a:extLst>
              <a:ext uri="{FF2B5EF4-FFF2-40B4-BE49-F238E27FC236}">
                <a16:creationId xmlns:a16="http://schemas.microsoft.com/office/drawing/2014/main" id="{6D2EE1E0-A454-BAC4-1D80-6AD7E13CF2FE}"/>
              </a:ext>
            </a:extLst>
          </p:cNvPr>
          <p:cNvSpPr/>
          <p:nvPr/>
        </p:nvSpPr>
        <p:spPr>
          <a:xfrm>
            <a:off x="2179553" y="1663581"/>
            <a:ext cx="106787" cy="147220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左中括弧 53">
            <a:extLst>
              <a:ext uri="{FF2B5EF4-FFF2-40B4-BE49-F238E27FC236}">
                <a16:creationId xmlns:a16="http://schemas.microsoft.com/office/drawing/2014/main" id="{43AB537E-A0D9-AE3A-9533-F77858EFD5E2}"/>
              </a:ext>
            </a:extLst>
          </p:cNvPr>
          <p:cNvSpPr/>
          <p:nvPr/>
        </p:nvSpPr>
        <p:spPr>
          <a:xfrm>
            <a:off x="2175701" y="3401753"/>
            <a:ext cx="106787" cy="147220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C81BCE40-21B9-F568-8773-68A5F6B134B5}"/>
              </a:ext>
            </a:extLst>
          </p:cNvPr>
          <p:cNvSpPr txBox="1"/>
          <p:nvPr/>
        </p:nvSpPr>
        <p:spPr>
          <a:xfrm>
            <a:off x="986770" y="3912908"/>
            <a:ext cx="1105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zh-TW" dirty="0"/>
              <a:t>3 * 3 </a:t>
            </a:r>
            <a:endParaRPr lang="zh-TW" altLang="en-US" dirty="0"/>
          </a:p>
        </p:txBody>
      </p:sp>
      <p:sp>
        <p:nvSpPr>
          <p:cNvPr id="65" name="左中括弧 64">
            <a:extLst>
              <a:ext uri="{FF2B5EF4-FFF2-40B4-BE49-F238E27FC236}">
                <a16:creationId xmlns:a16="http://schemas.microsoft.com/office/drawing/2014/main" id="{3A91B590-900A-0B86-11C0-1D3305912946}"/>
              </a:ext>
            </a:extLst>
          </p:cNvPr>
          <p:cNvSpPr/>
          <p:nvPr/>
        </p:nvSpPr>
        <p:spPr>
          <a:xfrm>
            <a:off x="2176859" y="5141156"/>
            <a:ext cx="106787" cy="147220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9A9B6062-2642-D169-1B89-C6DD536C3E60}"/>
              </a:ext>
            </a:extLst>
          </p:cNvPr>
          <p:cNvSpPr txBox="1"/>
          <p:nvPr/>
        </p:nvSpPr>
        <p:spPr>
          <a:xfrm>
            <a:off x="993146" y="5692593"/>
            <a:ext cx="1105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zh-TW" dirty="0"/>
              <a:t>3 * 3 </a:t>
            </a:r>
            <a:endParaRPr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9ED1726B-5856-9796-B4D6-B3EF2F033E80}"/>
              </a:ext>
            </a:extLst>
          </p:cNvPr>
          <p:cNvSpPr txBox="1"/>
          <p:nvPr/>
        </p:nvSpPr>
        <p:spPr>
          <a:xfrm rot="5400000">
            <a:off x="2277491" y="6021935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C549FA3C-D90D-1E47-25B1-044AAC0E82A9}"/>
              </a:ext>
            </a:extLst>
          </p:cNvPr>
          <p:cNvSpPr txBox="1"/>
          <p:nvPr/>
        </p:nvSpPr>
        <p:spPr>
          <a:xfrm rot="5400000">
            <a:off x="2287927" y="4283705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A0ED25A9-7D4E-0BBC-114C-28AAB43049B3}"/>
              </a:ext>
            </a:extLst>
          </p:cNvPr>
          <p:cNvSpPr txBox="1"/>
          <p:nvPr/>
        </p:nvSpPr>
        <p:spPr>
          <a:xfrm rot="5400000">
            <a:off x="2287927" y="2536331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82" name="橢圓 81">
            <a:extLst>
              <a:ext uri="{FF2B5EF4-FFF2-40B4-BE49-F238E27FC236}">
                <a16:creationId xmlns:a16="http://schemas.microsoft.com/office/drawing/2014/main" id="{FF8A8B56-9072-7B1C-BF09-8AE47E1C6171}"/>
              </a:ext>
            </a:extLst>
          </p:cNvPr>
          <p:cNvSpPr/>
          <p:nvPr/>
        </p:nvSpPr>
        <p:spPr>
          <a:xfrm>
            <a:off x="2381851" y="1538391"/>
            <a:ext cx="393192" cy="3931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橢圓 82">
            <a:extLst>
              <a:ext uri="{FF2B5EF4-FFF2-40B4-BE49-F238E27FC236}">
                <a16:creationId xmlns:a16="http://schemas.microsoft.com/office/drawing/2014/main" id="{F2801757-5B42-FB84-B62B-82757E32173B}"/>
              </a:ext>
            </a:extLst>
          </p:cNvPr>
          <p:cNvSpPr/>
          <p:nvPr/>
        </p:nvSpPr>
        <p:spPr>
          <a:xfrm>
            <a:off x="2381851" y="2020045"/>
            <a:ext cx="393192" cy="3931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48A71E70-5B47-B2EB-6F9C-E8EDE4830040}"/>
              </a:ext>
            </a:extLst>
          </p:cNvPr>
          <p:cNvSpPr/>
          <p:nvPr/>
        </p:nvSpPr>
        <p:spPr>
          <a:xfrm>
            <a:off x="2377024" y="2806429"/>
            <a:ext cx="393192" cy="3931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id="{9DC37EE0-98FD-EC71-4432-C5D23DB2150C}"/>
              </a:ext>
            </a:extLst>
          </p:cNvPr>
          <p:cNvSpPr/>
          <p:nvPr/>
        </p:nvSpPr>
        <p:spPr>
          <a:xfrm>
            <a:off x="2381851" y="3285765"/>
            <a:ext cx="393192" cy="3931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FD34A17E-F801-B435-C583-B4005C1FF7D8}"/>
              </a:ext>
            </a:extLst>
          </p:cNvPr>
          <p:cNvSpPr/>
          <p:nvPr/>
        </p:nvSpPr>
        <p:spPr>
          <a:xfrm>
            <a:off x="2381851" y="3767419"/>
            <a:ext cx="393192" cy="3931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F318AEC5-1BD2-675E-2192-6AB2EE5D5AF5}"/>
              </a:ext>
            </a:extLst>
          </p:cNvPr>
          <p:cNvSpPr/>
          <p:nvPr/>
        </p:nvSpPr>
        <p:spPr>
          <a:xfrm>
            <a:off x="2377024" y="4553803"/>
            <a:ext cx="393192" cy="3931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橢圓 87">
            <a:extLst>
              <a:ext uri="{FF2B5EF4-FFF2-40B4-BE49-F238E27FC236}">
                <a16:creationId xmlns:a16="http://schemas.microsoft.com/office/drawing/2014/main" id="{70987A18-EAE5-DC4D-6394-A74EA8C91A2F}"/>
              </a:ext>
            </a:extLst>
          </p:cNvPr>
          <p:cNvSpPr/>
          <p:nvPr/>
        </p:nvSpPr>
        <p:spPr>
          <a:xfrm>
            <a:off x="2371415" y="5023995"/>
            <a:ext cx="393192" cy="39319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橢圓 88">
            <a:extLst>
              <a:ext uri="{FF2B5EF4-FFF2-40B4-BE49-F238E27FC236}">
                <a16:creationId xmlns:a16="http://schemas.microsoft.com/office/drawing/2014/main" id="{A3FA265E-B808-C2DD-FB00-C67606558F74}"/>
              </a:ext>
            </a:extLst>
          </p:cNvPr>
          <p:cNvSpPr/>
          <p:nvPr/>
        </p:nvSpPr>
        <p:spPr>
          <a:xfrm>
            <a:off x="2371415" y="5505649"/>
            <a:ext cx="393192" cy="39319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7D8927A9-0FB5-901E-AA3D-DD0905BBEFFC}"/>
              </a:ext>
            </a:extLst>
          </p:cNvPr>
          <p:cNvSpPr/>
          <p:nvPr/>
        </p:nvSpPr>
        <p:spPr>
          <a:xfrm>
            <a:off x="2366588" y="6292033"/>
            <a:ext cx="393192" cy="39319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C90FB7ED-3E83-6215-C0D0-112A60C81B28}"/>
              </a:ext>
            </a:extLst>
          </p:cNvPr>
          <p:cNvSpPr/>
          <p:nvPr/>
        </p:nvSpPr>
        <p:spPr>
          <a:xfrm>
            <a:off x="4086258" y="264998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07530FF8-2A98-13A7-A895-72541C5314CD}"/>
                  </a:ext>
                </a:extLst>
              </p:cNvPr>
              <p:cNvSpPr txBox="1"/>
              <p:nvPr/>
            </p:nvSpPr>
            <p:spPr>
              <a:xfrm>
                <a:off x="4143275" y="273567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07530FF8-2A98-13A7-A895-72541C531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275" y="2735677"/>
                <a:ext cx="51587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4A16360F-754F-2253-B30B-CC54F2C706AC}"/>
              </a:ext>
            </a:extLst>
          </p:cNvPr>
          <p:cNvCxnSpPr>
            <a:cxnSpLocks/>
            <a:stCxn id="82" idx="6"/>
            <a:endCxn id="91" idx="2"/>
          </p:cNvCxnSpPr>
          <p:nvPr/>
        </p:nvCxnSpPr>
        <p:spPr>
          <a:xfrm>
            <a:off x="2775043" y="1734987"/>
            <a:ext cx="1311215" cy="12007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CFECF1A9-CDD6-0916-4D06-D9E86B540D1D}"/>
              </a:ext>
            </a:extLst>
          </p:cNvPr>
          <p:cNvCxnSpPr>
            <a:cxnSpLocks/>
            <a:stCxn id="83" idx="6"/>
            <a:endCxn id="91" idx="2"/>
          </p:cNvCxnSpPr>
          <p:nvPr/>
        </p:nvCxnSpPr>
        <p:spPr>
          <a:xfrm>
            <a:off x="2775043" y="2216641"/>
            <a:ext cx="1311215" cy="7190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EC1233EE-5890-37BE-298F-601525DD5E3B}"/>
              </a:ext>
            </a:extLst>
          </p:cNvPr>
          <p:cNvCxnSpPr>
            <a:cxnSpLocks/>
            <a:stCxn id="84" idx="6"/>
            <a:endCxn id="91" idx="2"/>
          </p:cNvCxnSpPr>
          <p:nvPr/>
        </p:nvCxnSpPr>
        <p:spPr>
          <a:xfrm flipV="1">
            <a:off x="2770216" y="2935732"/>
            <a:ext cx="1316042" cy="672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91FA3008-AA41-FE14-E749-B0857DB3331E}"/>
              </a:ext>
            </a:extLst>
          </p:cNvPr>
          <p:cNvCxnSpPr>
            <a:cxnSpLocks/>
            <a:stCxn id="85" idx="6"/>
            <a:endCxn id="91" idx="2"/>
          </p:cNvCxnSpPr>
          <p:nvPr/>
        </p:nvCxnSpPr>
        <p:spPr>
          <a:xfrm flipV="1">
            <a:off x="2775043" y="2935732"/>
            <a:ext cx="1311215" cy="5466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B695E75B-A6EB-7168-AB89-98C0E6D7AB92}"/>
              </a:ext>
            </a:extLst>
          </p:cNvPr>
          <p:cNvCxnSpPr>
            <a:cxnSpLocks/>
            <a:stCxn id="86" idx="6"/>
            <a:endCxn id="91" idx="2"/>
          </p:cNvCxnSpPr>
          <p:nvPr/>
        </p:nvCxnSpPr>
        <p:spPr>
          <a:xfrm flipV="1">
            <a:off x="2775043" y="2935732"/>
            <a:ext cx="1311215" cy="10282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FC6FBE47-60BE-5F93-8252-4D8246B301A8}"/>
              </a:ext>
            </a:extLst>
          </p:cNvPr>
          <p:cNvCxnSpPr>
            <a:cxnSpLocks/>
            <a:stCxn id="87" idx="6"/>
            <a:endCxn id="91" idx="2"/>
          </p:cNvCxnSpPr>
          <p:nvPr/>
        </p:nvCxnSpPr>
        <p:spPr>
          <a:xfrm flipV="1">
            <a:off x="2770216" y="2935732"/>
            <a:ext cx="1316042" cy="18146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3A87084-9C05-560E-481A-7FA7895D458F}"/>
              </a:ext>
            </a:extLst>
          </p:cNvPr>
          <p:cNvCxnSpPr>
            <a:cxnSpLocks/>
            <a:stCxn id="88" idx="6"/>
            <a:endCxn id="91" idx="2"/>
          </p:cNvCxnSpPr>
          <p:nvPr/>
        </p:nvCxnSpPr>
        <p:spPr>
          <a:xfrm flipV="1">
            <a:off x="2764607" y="2935732"/>
            <a:ext cx="1321651" cy="22848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C597AB80-63C7-5074-3E4E-F3C3C8091DD9}"/>
              </a:ext>
            </a:extLst>
          </p:cNvPr>
          <p:cNvCxnSpPr>
            <a:cxnSpLocks/>
            <a:stCxn id="89" idx="6"/>
            <a:endCxn id="91" idx="2"/>
          </p:cNvCxnSpPr>
          <p:nvPr/>
        </p:nvCxnSpPr>
        <p:spPr>
          <a:xfrm flipV="1">
            <a:off x="2764607" y="2935732"/>
            <a:ext cx="1321651" cy="2766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接點 100">
            <a:extLst>
              <a:ext uri="{FF2B5EF4-FFF2-40B4-BE49-F238E27FC236}">
                <a16:creationId xmlns:a16="http://schemas.microsoft.com/office/drawing/2014/main" id="{2FBDA616-B39F-0E8D-1A56-40CD4827F896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 flipV="1">
            <a:off x="2759780" y="2935732"/>
            <a:ext cx="1326478" cy="35528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橢圓 110">
            <a:extLst>
              <a:ext uri="{FF2B5EF4-FFF2-40B4-BE49-F238E27FC236}">
                <a16:creationId xmlns:a16="http://schemas.microsoft.com/office/drawing/2014/main" id="{E98F10AD-4CFE-15DC-9A0A-F9A05B4F17CA}"/>
              </a:ext>
            </a:extLst>
          </p:cNvPr>
          <p:cNvSpPr/>
          <p:nvPr/>
        </p:nvSpPr>
        <p:spPr>
          <a:xfrm>
            <a:off x="4086258" y="439180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F38B6892-6497-A0C1-5439-9C17FC129F27}"/>
                  </a:ext>
                </a:extLst>
              </p:cNvPr>
              <p:cNvSpPr txBox="1"/>
              <p:nvPr/>
            </p:nvSpPr>
            <p:spPr>
              <a:xfrm>
                <a:off x="4143275" y="4477498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F38B6892-6497-A0C1-5439-9C17FC129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275" y="4477498"/>
                <a:ext cx="5158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27A569CC-F93F-BF50-0C84-C4AA2FB28007}"/>
              </a:ext>
            </a:extLst>
          </p:cNvPr>
          <p:cNvSpPr txBox="1"/>
          <p:nvPr/>
        </p:nvSpPr>
        <p:spPr>
          <a:xfrm rot="5400000">
            <a:off x="4094592" y="3745405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graphicFrame>
        <p:nvGraphicFramePr>
          <p:cNvPr id="115" name="表格 115">
            <a:extLst>
              <a:ext uri="{FF2B5EF4-FFF2-40B4-BE49-F238E27FC236}">
                <a16:creationId xmlns:a16="http://schemas.microsoft.com/office/drawing/2014/main" id="{4696C68B-DCD8-22DC-156E-C61E2C73D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618598"/>
              </p:ext>
            </p:extLst>
          </p:nvPr>
        </p:nvGraphicFramePr>
        <p:xfrm>
          <a:off x="5703135" y="3056906"/>
          <a:ext cx="5305524" cy="1700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9487">
                  <a:extLst>
                    <a:ext uri="{9D8B030D-6E8A-4147-A177-3AD203B41FA5}">
                      <a16:colId xmlns:a16="http://schemas.microsoft.com/office/drawing/2014/main" val="149333442"/>
                    </a:ext>
                  </a:extLst>
                </a:gridCol>
                <a:gridCol w="3486037">
                  <a:extLst>
                    <a:ext uri="{9D8B030D-6E8A-4147-A177-3AD203B41FA5}">
                      <a16:colId xmlns:a16="http://schemas.microsoft.com/office/drawing/2014/main" val="3237611481"/>
                    </a:ext>
                  </a:extLst>
                </a:gridCol>
              </a:tblGrid>
              <a:tr h="530431">
                <a:tc>
                  <a:txBody>
                    <a:bodyPr/>
                    <a:lstStyle/>
                    <a:p>
                      <a:r>
                        <a:rPr lang="en-US" altLang="zh-TW" dirty="0"/>
                        <a:t>RGB images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參數量比較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(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不算 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bias 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數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724653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r>
                        <a:rPr lang="en-US" altLang="zh-TW" dirty="0"/>
                        <a:t>FC 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dirty="0"/>
                        <a:t>3 * 128 * 128 * 16 = 786,432</a:t>
                      </a:r>
                      <a:endParaRPr kumimoji="1"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6440054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Conv layer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num_filter</a:t>
                      </a:r>
                      <a:r>
                        <a:rPr lang="en-US" altLang="zh-TW" dirty="0"/>
                        <a:t> = 1)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 * 3 * 3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= 27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612943"/>
                  </a:ext>
                </a:extLst>
              </a:tr>
            </a:tbl>
          </a:graphicData>
        </a:graphic>
      </p:graphicFrame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0D3BBFA4-934F-84D3-D482-90B8138EE56C}"/>
              </a:ext>
            </a:extLst>
          </p:cNvPr>
          <p:cNvSpPr txBox="1"/>
          <p:nvPr/>
        </p:nvSpPr>
        <p:spPr>
          <a:xfrm>
            <a:off x="5622452" y="2621763"/>
            <a:ext cx="2153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FC: fully-connected</a:t>
            </a:r>
            <a:endParaRPr lang="zh-TW" altLang="en-US" dirty="0"/>
          </a:p>
        </p:txBody>
      </p:sp>
      <p:graphicFrame>
        <p:nvGraphicFramePr>
          <p:cNvPr id="3" name="表格 115">
            <a:extLst>
              <a:ext uri="{FF2B5EF4-FFF2-40B4-BE49-F238E27FC236}">
                <a16:creationId xmlns:a16="http://schemas.microsoft.com/office/drawing/2014/main" id="{FE862EC5-F87E-D368-985A-2E1B770D8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619847"/>
              </p:ext>
            </p:extLst>
          </p:nvPr>
        </p:nvGraphicFramePr>
        <p:xfrm>
          <a:off x="5703135" y="3059410"/>
          <a:ext cx="5305524" cy="2341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9487">
                  <a:extLst>
                    <a:ext uri="{9D8B030D-6E8A-4147-A177-3AD203B41FA5}">
                      <a16:colId xmlns:a16="http://schemas.microsoft.com/office/drawing/2014/main" val="149333442"/>
                    </a:ext>
                  </a:extLst>
                </a:gridCol>
                <a:gridCol w="3486037">
                  <a:extLst>
                    <a:ext uri="{9D8B030D-6E8A-4147-A177-3AD203B41FA5}">
                      <a16:colId xmlns:a16="http://schemas.microsoft.com/office/drawing/2014/main" val="3237611481"/>
                    </a:ext>
                  </a:extLst>
                </a:gridCol>
              </a:tblGrid>
              <a:tr h="530431">
                <a:tc>
                  <a:txBody>
                    <a:bodyPr/>
                    <a:lstStyle/>
                    <a:p>
                      <a:r>
                        <a:rPr lang="en-US" altLang="zh-TW" dirty="0"/>
                        <a:t>RGB images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參數量比較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(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不算 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bias 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數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724653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r>
                        <a:rPr lang="en-US" altLang="zh-TW" dirty="0"/>
                        <a:t>FC 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dirty="0"/>
                        <a:t>3 * 128 * 128 * 16 = 786,432</a:t>
                      </a:r>
                      <a:endParaRPr kumimoji="1"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6440054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Conv layer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num_filter</a:t>
                      </a:r>
                      <a:r>
                        <a:rPr lang="en-US" altLang="zh-TW" dirty="0"/>
                        <a:t> = 1)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 * 3 * 3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= 27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612943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Conv layer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num_filter</a:t>
                      </a:r>
                      <a:r>
                        <a:rPr lang="en-US" altLang="zh-TW" dirty="0"/>
                        <a:t> = 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16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 * 3 * 3 * 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16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= 432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4680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000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/>
      <p:bldP spid="1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AA1CB2-0BFF-B37C-C8F6-05CB16C0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Implementation in </a:t>
            </a:r>
            <a:r>
              <a:rPr kumimoji="1" lang="en-US" altLang="zh-TW" dirty="0" err="1"/>
              <a:t>PyTorch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4B8917-12A1-7B6B-5091-116C23BC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BC34562-F77A-AEE3-D199-65F9712B179D}"/>
              </a:ext>
            </a:extLst>
          </p:cNvPr>
          <p:cNvSpPr txBox="1"/>
          <p:nvPr/>
        </p:nvSpPr>
        <p:spPr>
          <a:xfrm>
            <a:off x="653144" y="1698517"/>
            <a:ext cx="1091837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我們使用 </a:t>
            </a:r>
            <a:r>
              <a:rPr kumimoji="1" lang="en-US" altLang="zh-TW" sz="2400" dirty="0"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torch.nn.Conv2d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Why not 3d?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6F305BE-D406-B03E-229A-942047F20BFC}"/>
              </a:ext>
            </a:extLst>
          </p:cNvPr>
          <p:cNvGrpSpPr/>
          <p:nvPr/>
        </p:nvGrpSpPr>
        <p:grpSpPr>
          <a:xfrm>
            <a:off x="4311549" y="3416878"/>
            <a:ext cx="2499360" cy="2499360"/>
            <a:chOff x="1696720" y="2418080"/>
            <a:chExt cx="2499360" cy="2499360"/>
          </a:xfrm>
        </p:grpSpPr>
        <p:sp>
          <p:nvSpPr>
            <p:cNvPr id="7" name="立方體 6">
              <a:extLst>
                <a:ext uri="{FF2B5EF4-FFF2-40B4-BE49-F238E27FC236}">
                  <a16:creationId xmlns:a16="http://schemas.microsoft.com/office/drawing/2014/main" id="{716B0335-ABB9-EF20-0731-606631C1AFB2}"/>
                </a:ext>
              </a:extLst>
            </p:cNvPr>
            <p:cNvSpPr/>
            <p:nvPr/>
          </p:nvSpPr>
          <p:spPr>
            <a:xfrm>
              <a:off x="2042160" y="2418080"/>
              <a:ext cx="680720" cy="2499360"/>
            </a:xfrm>
            <a:prstGeom prst="cube">
              <a:avLst>
                <a:gd name="adj" fmla="val 91070"/>
              </a:avLst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立方體 7">
              <a:extLst>
                <a:ext uri="{FF2B5EF4-FFF2-40B4-BE49-F238E27FC236}">
                  <a16:creationId xmlns:a16="http://schemas.microsoft.com/office/drawing/2014/main" id="{8A2A3677-24E2-17AD-BDE1-FEC9461A2084}"/>
                </a:ext>
              </a:extLst>
            </p:cNvPr>
            <p:cNvSpPr/>
            <p:nvPr/>
          </p:nvSpPr>
          <p:spPr>
            <a:xfrm>
              <a:off x="1696720" y="2418080"/>
              <a:ext cx="2499360" cy="2499360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3A680ED-C756-9772-ED4F-1762796378EF}"/>
              </a:ext>
            </a:extLst>
          </p:cNvPr>
          <p:cNvSpPr txBox="1"/>
          <p:nvPr/>
        </p:nvSpPr>
        <p:spPr>
          <a:xfrm rot="19035928">
            <a:off x="4870568" y="5392145"/>
            <a:ext cx="72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128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4453015-56EC-4078-4141-B9BB6AD065D1}"/>
              </a:ext>
            </a:extLst>
          </p:cNvPr>
          <p:cNvSpPr txBox="1"/>
          <p:nvPr/>
        </p:nvSpPr>
        <p:spPr>
          <a:xfrm>
            <a:off x="5282230" y="4313193"/>
            <a:ext cx="72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128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AE9172D-9028-BEC5-3130-8BFE4FFA1F45}"/>
              </a:ext>
            </a:extLst>
          </p:cNvPr>
          <p:cNvSpPr txBox="1"/>
          <p:nvPr/>
        </p:nvSpPr>
        <p:spPr>
          <a:xfrm>
            <a:off x="4656989" y="2782669"/>
            <a:ext cx="2387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Number of Channels</a:t>
            </a:r>
          </a:p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ea typeface="Microsoft JhengHei" panose="020B0604030504040204" pitchFamily="34" charset="-120"/>
              </a:rPr>
              <a:t>特徵維度</a:t>
            </a:r>
            <a:r>
              <a:rPr kumimoji="1" lang="en-US" altLang="zh-TW" dirty="0"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2" name="立方體 11">
            <a:extLst>
              <a:ext uri="{FF2B5EF4-FFF2-40B4-BE49-F238E27FC236}">
                <a16:creationId xmlns:a16="http://schemas.microsoft.com/office/drawing/2014/main" id="{135057FD-8162-CA69-A7D0-802829937E71}"/>
              </a:ext>
            </a:extLst>
          </p:cNvPr>
          <p:cNvSpPr/>
          <p:nvPr/>
        </p:nvSpPr>
        <p:spPr>
          <a:xfrm>
            <a:off x="4765043" y="4306733"/>
            <a:ext cx="152400" cy="382252"/>
          </a:xfrm>
          <a:prstGeom prst="cube">
            <a:avLst>
              <a:gd name="adj" fmla="val 9107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D9364BBA-B843-4277-B56F-ED1FC86208EE}"/>
              </a:ext>
            </a:extLst>
          </p:cNvPr>
          <p:cNvCxnSpPr>
            <a:cxnSpLocks/>
          </p:cNvCxnSpPr>
          <p:nvPr/>
        </p:nvCxnSpPr>
        <p:spPr>
          <a:xfrm flipV="1">
            <a:off x="4954329" y="4170012"/>
            <a:ext cx="291015" cy="2707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96D364B-F498-A189-1BC8-C08B7A764BBB}"/>
              </a:ext>
            </a:extLst>
          </p:cNvPr>
          <p:cNvSpPr txBox="1"/>
          <p:nvPr/>
        </p:nvSpPr>
        <p:spPr>
          <a:xfrm>
            <a:off x="7702694" y="3958672"/>
            <a:ext cx="3081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2d 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卷積僅沿著空間維度 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(Height, Width) 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</a:t>
            </a:r>
          </a:p>
        </p:txBody>
      </p:sp>
    </p:spTree>
    <p:extLst>
      <p:ext uri="{BB962C8B-B14F-4D97-AF65-F5344CB8AC3E}">
        <p14:creationId xmlns:p14="http://schemas.microsoft.com/office/powerpoint/2010/main" val="269329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0F13E1-B69C-4A66-231B-01057098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Pooling (example of Max Pooling)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392525-2346-4B0B-E3A2-94BD8D04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69A8BA2-7D04-D4FB-FDBA-68CA93C659BD}"/>
              </a:ext>
            </a:extLst>
          </p:cNvPr>
          <p:cNvCxnSpPr>
            <a:cxnSpLocks/>
          </p:cNvCxnSpPr>
          <p:nvPr/>
        </p:nvCxnSpPr>
        <p:spPr>
          <a:xfrm>
            <a:off x="5171440" y="3662680"/>
            <a:ext cx="16967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9E583B0-0D65-B0EC-9CB8-CB4F5405937B}"/>
              </a:ext>
            </a:extLst>
          </p:cNvPr>
          <p:cNvSpPr txBox="1"/>
          <p:nvPr/>
        </p:nvSpPr>
        <p:spPr>
          <a:xfrm>
            <a:off x="5171440" y="4017722"/>
            <a:ext cx="275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</a:t>
            </a:r>
            <a:r>
              <a:rPr kumimoji="1" lang="zh-TW" altLang="en-US" dirty="0"/>
              <a:t>：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kernel_size</a:t>
            </a:r>
            <a:r>
              <a:rPr kumimoji="1" lang="en-US" altLang="zh-TW" dirty="0"/>
              <a:t>=2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stride = 2</a:t>
            </a:r>
            <a:endParaRPr kumimoji="1" lang="zh-TW" altLang="en-US" dirty="0"/>
          </a:p>
        </p:txBody>
      </p:sp>
      <p:graphicFrame>
        <p:nvGraphicFramePr>
          <p:cNvPr id="17" name="表格 5">
            <a:extLst>
              <a:ext uri="{FF2B5EF4-FFF2-40B4-BE49-F238E27FC236}">
                <a16:creationId xmlns:a16="http://schemas.microsoft.com/office/drawing/2014/main" id="{C29C1E82-9013-ED7A-C215-D437AA311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203959"/>
              </p:ext>
            </p:extLst>
          </p:nvPr>
        </p:nvGraphicFramePr>
        <p:xfrm>
          <a:off x="2120536" y="238430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3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id="{81D4D82E-23BF-AFA4-C1DC-89747058AA91}"/>
              </a:ext>
            </a:extLst>
          </p:cNvPr>
          <p:cNvSpPr/>
          <p:nvPr/>
        </p:nvSpPr>
        <p:spPr>
          <a:xfrm>
            <a:off x="2120537" y="2378671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3352E6D-8425-52D2-8E91-2613BA7A7B2C}"/>
              </a:ext>
            </a:extLst>
          </p:cNvPr>
          <p:cNvSpPr/>
          <p:nvPr/>
        </p:nvSpPr>
        <p:spPr>
          <a:xfrm>
            <a:off x="3399728" y="237585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77349B3-B23F-A423-E20C-0F9093295EBC}"/>
              </a:ext>
            </a:extLst>
          </p:cNvPr>
          <p:cNvSpPr/>
          <p:nvPr/>
        </p:nvSpPr>
        <p:spPr>
          <a:xfrm>
            <a:off x="2116664" y="365704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6A2E016-9B43-1289-67E6-CFFD7F50F3F9}"/>
              </a:ext>
            </a:extLst>
          </p:cNvPr>
          <p:cNvSpPr/>
          <p:nvPr/>
        </p:nvSpPr>
        <p:spPr>
          <a:xfrm>
            <a:off x="3399728" y="365704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EB7CD7E8-FED7-9DFF-14EF-F91BF613C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946317"/>
              </p:ext>
            </p:extLst>
          </p:nvPr>
        </p:nvGraphicFramePr>
        <p:xfrm>
          <a:off x="7637415" y="2788603"/>
          <a:ext cx="1696720" cy="1736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360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</a:tblGrid>
              <a:tr h="8478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TW" altLang="en-US" sz="2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12362" marR="112362" marT="56181" marB="56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12362" marR="112362" marT="56181" marB="56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8890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12362" marR="112362" marT="56181" marB="56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12362" marR="112362" marT="56181" marB="56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00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0F13E1-B69C-4A66-231B-01057098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Pooling (example of </a:t>
            </a:r>
            <a:r>
              <a:rPr kumimoji="1" lang="en-US" altLang="zh-TW" dirty="0">
                <a:solidFill>
                  <a:srgbClr val="FF0000"/>
                </a:solidFill>
              </a:rPr>
              <a:t>Average</a:t>
            </a:r>
            <a:r>
              <a:rPr kumimoji="1" lang="en-US" altLang="zh-TW" dirty="0"/>
              <a:t> Pooling)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392525-2346-4B0B-E3A2-94BD8D04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F5CD11A8-9CF4-3A39-D95B-895C53DF6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831048"/>
              </p:ext>
            </p:extLst>
          </p:nvPr>
        </p:nvGraphicFramePr>
        <p:xfrm>
          <a:off x="2120536" y="238430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3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6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6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-1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6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6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2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2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2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2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69A8BA2-7D04-D4FB-FDBA-68CA93C659BD}"/>
              </a:ext>
            </a:extLst>
          </p:cNvPr>
          <p:cNvCxnSpPr>
            <a:cxnSpLocks/>
          </p:cNvCxnSpPr>
          <p:nvPr/>
        </p:nvCxnSpPr>
        <p:spPr>
          <a:xfrm>
            <a:off x="5171440" y="3662680"/>
            <a:ext cx="16967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5">
            <a:extLst>
              <a:ext uri="{FF2B5EF4-FFF2-40B4-BE49-F238E27FC236}">
                <a16:creationId xmlns:a16="http://schemas.microsoft.com/office/drawing/2014/main" id="{85ACE898-01BF-6834-E476-C6FF32C40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993239"/>
              </p:ext>
            </p:extLst>
          </p:nvPr>
        </p:nvGraphicFramePr>
        <p:xfrm>
          <a:off x="7637415" y="2788603"/>
          <a:ext cx="1696720" cy="1736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360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</a:tblGrid>
              <a:tr h="8478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b="0" dirty="0">
                          <a:solidFill>
                            <a:srgbClr val="0070C0"/>
                          </a:solidFill>
                          <a:latin typeface="+mn-lt"/>
                        </a:rPr>
                        <a:t>1</a:t>
                      </a:r>
                      <a:endParaRPr lang="zh-TW" altLang="en-US" sz="25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112362" marR="112362" marT="56181" marB="56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b="0" dirty="0">
                          <a:solidFill>
                            <a:schemeClr val="accent6"/>
                          </a:solidFill>
                          <a:latin typeface="+mn-lt"/>
                        </a:rPr>
                        <a:t>1</a:t>
                      </a:r>
                      <a:endParaRPr lang="zh-TW" altLang="en-US" sz="2500" b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112362" marR="112362" marT="56181" marB="56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8890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500" b="0" dirty="0">
                          <a:solidFill>
                            <a:srgbClr val="FF0000"/>
                          </a:solidFill>
                          <a:latin typeface="+mn-lt"/>
                        </a:rPr>
                        <a:t>0.25</a:t>
                      </a:r>
                      <a:endParaRPr lang="zh-TW" altLang="en-US" sz="25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112362" marR="112362" marT="56181" marB="56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b="0" dirty="0">
                          <a:solidFill>
                            <a:schemeClr val="accent2"/>
                          </a:solidFill>
                          <a:latin typeface="+mn-lt"/>
                        </a:rPr>
                        <a:t>1</a:t>
                      </a:r>
                      <a:endParaRPr lang="zh-TW" altLang="en-US" sz="2500" b="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112362" marR="112362" marT="56181" marB="56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79E583B0-0D65-B0EC-9CB8-CB4F5405937B}"/>
              </a:ext>
            </a:extLst>
          </p:cNvPr>
          <p:cNvSpPr txBox="1"/>
          <p:nvPr/>
        </p:nvSpPr>
        <p:spPr>
          <a:xfrm>
            <a:off x="5171440" y="4017722"/>
            <a:ext cx="275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</a:t>
            </a:r>
            <a:r>
              <a:rPr kumimoji="1" lang="zh-TW" altLang="en-US" dirty="0"/>
              <a:t>：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kernel_size</a:t>
            </a:r>
            <a:r>
              <a:rPr kumimoji="1" lang="en-US" altLang="zh-TW" dirty="0"/>
              <a:t>=2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stride = 2</a:t>
            </a:r>
            <a:endParaRPr kumimoji="1"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DDA756-8635-61DD-9C87-20CA5424F5BC}"/>
              </a:ext>
            </a:extLst>
          </p:cNvPr>
          <p:cNvSpPr/>
          <p:nvPr/>
        </p:nvSpPr>
        <p:spPr>
          <a:xfrm>
            <a:off x="2120537" y="2378671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AB29D29-F89D-B0AF-CDA7-16A9F425FE04}"/>
              </a:ext>
            </a:extLst>
          </p:cNvPr>
          <p:cNvSpPr/>
          <p:nvPr/>
        </p:nvSpPr>
        <p:spPr>
          <a:xfrm>
            <a:off x="3399728" y="237585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6D9E1B6-60AD-C345-8544-ADF72EAFE26A}"/>
              </a:ext>
            </a:extLst>
          </p:cNvPr>
          <p:cNvSpPr/>
          <p:nvPr/>
        </p:nvSpPr>
        <p:spPr>
          <a:xfrm>
            <a:off x="2116664" y="365704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2E1C2DA-F96D-2BE4-36B0-CCB3E8A6DBBA}"/>
              </a:ext>
            </a:extLst>
          </p:cNvPr>
          <p:cNvSpPr/>
          <p:nvPr/>
        </p:nvSpPr>
        <p:spPr>
          <a:xfrm>
            <a:off x="3399728" y="365704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662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8" grpId="0" animBg="1"/>
      <p:bldP spid="8" grpId="1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95F921-6EDA-8035-DF5A-29236B09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200" dirty="0"/>
              <a:t>LeNet-5: Early Convolutional Neural Networks</a:t>
            </a:r>
            <a:endParaRPr kumimoji="1" lang="zh-TW" altLang="en-US" sz="4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B33731-16DB-5002-AEBB-F878DB15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A1E17D-2FF5-9EA8-2851-EFA2254BF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4" y="2082819"/>
            <a:ext cx="10345411" cy="34199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A77E946-6310-70A6-8137-0AF239AFB8D3}"/>
              </a:ext>
            </a:extLst>
          </p:cNvPr>
          <p:cNvSpPr txBox="1"/>
          <p:nvPr/>
        </p:nvSpPr>
        <p:spPr>
          <a:xfrm>
            <a:off x="2415562" y="6153950"/>
            <a:ext cx="7360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 err="1"/>
              <a:t>LeCun</a:t>
            </a:r>
            <a:r>
              <a:rPr kumimoji="1" lang="en" altLang="zh-TW" sz="1400" dirty="0"/>
              <a:t>, Y., </a:t>
            </a:r>
            <a:r>
              <a:rPr kumimoji="1" lang="en" altLang="zh-TW" sz="1400" dirty="0" err="1"/>
              <a:t>Bottou</a:t>
            </a:r>
            <a:r>
              <a:rPr kumimoji="1" lang="en" altLang="zh-TW" sz="1400" dirty="0"/>
              <a:t>, L., </a:t>
            </a:r>
            <a:r>
              <a:rPr kumimoji="1" lang="en" altLang="zh-TW" sz="1400" dirty="0" err="1"/>
              <a:t>Bengio</a:t>
            </a:r>
            <a:r>
              <a:rPr kumimoji="1" lang="en" altLang="zh-TW" sz="1400" dirty="0"/>
              <a:t>, Y., &amp; Haffner, P. (</a:t>
            </a:r>
            <a:r>
              <a:rPr kumimoji="1" lang="en" altLang="zh-TW" sz="1400" dirty="0">
                <a:solidFill>
                  <a:srgbClr val="FF0000"/>
                </a:solidFill>
              </a:rPr>
              <a:t>1998</a:t>
            </a:r>
            <a:r>
              <a:rPr kumimoji="1" lang="en" altLang="zh-TW" sz="1400" dirty="0"/>
              <a:t>). Gradient-based learning applied to document recognition. Proceedings of the IEEE, 86(11), 2278-2324.</a:t>
            </a:r>
            <a:endParaRPr kumimoji="1" lang="zh-TW" altLang="en-US" sz="1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1DB7822-94CB-30FE-1B4D-55491627AF74}"/>
              </a:ext>
            </a:extLst>
          </p:cNvPr>
          <p:cNvSpPr/>
          <p:nvPr/>
        </p:nvSpPr>
        <p:spPr>
          <a:xfrm>
            <a:off x="2141220" y="4503420"/>
            <a:ext cx="1363980" cy="449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DBFD304-6C61-0ED9-558D-4BF0944466A4}"/>
              </a:ext>
            </a:extLst>
          </p:cNvPr>
          <p:cNvSpPr/>
          <p:nvPr/>
        </p:nvSpPr>
        <p:spPr>
          <a:xfrm>
            <a:off x="3962400" y="4503420"/>
            <a:ext cx="1363980" cy="449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B4B7019-4327-3023-A154-9DA5B2C53938}"/>
              </a:ext>
            </a:extLst>
          </p:cNvPr>
          <p:cNvSpPr/>
          <p:nvPr/>
        </p:nvSpPr>
        <p:spPr>
          <a:xfrm>
            <a:off x="7764780" y="4373880"/>
            <a:ext cx="1280160" cy="251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628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0F13E1-B69C-4A66-231B-01057098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Pooling (example of Max Pooling)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392525-2346-4B0B-E3A2-94BD8D04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69A8BA2-7D04-D4FB-FDBA-68CA93C659BD}"/>
              </a:ext>
            </a:extLst>
          </p:cNvPr>
          <p:cNvCxnSpPr>
            <a:cxnSpLocks/>
          </p:cNvCxnSpPr>
          <p:nvPr/>
        </p:nvCxnSpPr>
        <p:spPr>
          <a:xfrm>
            <a:off x="5171440" y="3662680"/>
            <a:ext cx="16967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9E583B0-0D65-B0EC-9CB8-CB4F5405937B}"/>
              </a:ext>
            </a:extLst>
          </p:cNvPr>
          <p:cNvSpPr txBox="1"/>
          <p:nvPr/>
        </p:nvSpPr>
        <p:spPr>
          <a:xfrm>
            <a:off x="5171440" y="4017722"/>
            <a:ext cx="275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</a:t>
            </a:r>
            <a:r>
              <a:rPr kumimoji="1" lang="zh-TW" altLang="en-US" dirty="0"/>
              <a:t>：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kernel_size</a:t>
            </a:r>
            <a:r>
              <a:rPr kumimoji="1" lang="en-US" altLang="zh-TW" dirty="0"/>
              <a:t>=2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>
                <a:solidFill>
                  <a:srgbClr val="FF0000"/>
                </a:solidFill>
              </a:rPr>
              <a:t>stride = 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7" name="表格 5">
            <a:extLst>
              <a:ext uri="{FF2B5EF4-FFF2-40B4-BE49-F238E27FC236}">
                <a16:creationId xmlns:a16="http://schemas.microsoft.com/office/drawing/2014/main" id="{C29C1E82-9013-ED7A-C215-D437AA311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268964"/>
              </p:ext>
            </p:extLst>
          </p:nvPr>
        </p:nvGraphicFramePr>
        <p:xfrm>
          <a:off x="2120536" y="238430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3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id="{81D4D82E-23BF-AFA4-C1DC-89747058AA91}"/>
              </a:ext>
            </a:extLst>
          </p:cNvPr>
          <p:cNvSpPr/>
          <p:nvPr/>
        </p:nvSpPr>
        <p:spPr>
          <a:xfrm>
            <a:off x="2120537" y="2378671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E9C84718-5F15-E945-DB4B-BD4A6178F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718870"/>
              </p:ext>
            </p:extLst>
          </p:nvPr>
        </p:nvGraphicFramePr>
        <p:xfrm>
          <a:off x="7696991" y="2698263"/>
          <a:ext cx="1918788" cy="1917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3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3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22" name="矩形 21">
            <a:extLst>
              <a:ext uri="{FF2B5EF4-FFF2-40B4-BE49-F238E27FC236}">
                <a16:creationId xmlns:a16="http://schemas.microsoft.com/office/drawing/2014/main" id="{B7C86E6F-5124-2551-5A2A-B2A7B967E3EE}"/>
              </a:ext>
            </a:extLst>
          </p:cNvPr>
          <p:cNvSpPr/>
          <p:nvPr/>
        </p:nvSpPr>
        <p:spPr>
          <a:xfrm>
            <a:off x="2762069" y="2384308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ECEFAAC-846A-DA4F-9954-7FED1E6B33D8}"/>
              </a:ext>
            </a:extLst>
          </p:cNvPr>
          <p:cNvSpPr/>
          <p:nvPr/>
        </p:nvSpPr>
        <p:spPr>
          <a:xfrm>
            <a:off x="3395857" y="2384308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208D274-EA16-B1E2-A032-F6E0D356CEC1}"/>
              </a:ext>
            </a:extLst>
          </p:cNvPr>
          <p:cNvSpPr/>
          <p:nvPr/>
        </p:nvSpPr>
        <p:spPr>
          <a:xfrm>
            <a:off x="2127463" y="3019448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2FB3124-9842-EF53-5953-698F7045FEF3}"/>
              </a:ext>
            </a:extLst>
          </p:cNvPr>
          <p:cNvSpPr/>
          <p:nvPr/>
        </p:nvSpPr>
        <p:spPr>
          <a:xfrm>
            <a:off x="2768995" y="3025085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9403E1F-3820-CB0B-A4A2-87DBC80AD629}"/>
              </a:ext>
            </a:extLst>
          </p:cNvPr>
          <p:cNvSpPr/>
          <p:nvPr/>
        </p:nvSpPr>
        <p:spPr>
          <a:xfrm>
            <a:off x="3402783" y="3025085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E8CEE65-BB5E-D9D8-AFB9-BCF7691DECAB}"/>
              </a:ext>
            </a:extLst>
          </p:cNvPr>
          <p:cNvSpPr/>
          <p:nvPr/>
        </p:nvSpPr>
        <p:spPr>
          <a:xfrm>
            <a:off x="2127462" y="3668318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34EB6EA-930E-6B9A-0625-74F96FCE9312}"/>
              </a:ext>
            </a:extLst>
          </p:cNvPr>
          <p:cNvSpPr/>
          <p:nvPr/>
        </p:nvSpPr>
        <p:spPr>
          <a:xfrm>
            <a:off x="2768994" y="3673955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E5D76B0-F2CE-5A62-C74F-BD0F26B8A79D}"/>
              </a:ext>
            </a:extLst>
          </p:cNvPr>
          <p:cNvSpPr/>
          <p:nvPr/>
        </p:nvSpPr>
        <p:spPr>
          <a:xfrm>
            <a:off x="3402782" y="3673955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880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D32AE-5232-A877-3715-475E7873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2D Pooling on RGB Images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08622B-9AAF-7D34-8C6F-AC324AA52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648A0E8-E0FE-56F2-D8E0-E2B82058310A}"/>
              </a:ext>
            </a:extLst>
          </p:cNvPr>
          <p:cNvGrpSpPr/>
          <p:nvPr/>
        </p:nvGrpSpPr>
        <p:grpSpPr>
          <a:xfrm>
            <a:off x="7843522" y="2855648"/>
            <a:ext cx="1763454" cy="1692501"/>
            <a:chOff x="1696720" y="2418080"/>
            <a:chExt cx="2499360" cy="2499360"/>
          </a:xfrm>
        </p:grpSpPr>
        <p:sp>
          <p:nvSpPr>
            <p:cNvPr id="7" name="立方體 6">
              <a:extLst>
                <a:ext uri="{FF2B5EF4-FFF2-40B4-BE49-F238E27FC236}">
                  <a16:creationId xmlns:a16="http://schemas.microsoft.com/office/drawing/2014/main" id="{F00486F3-81E9-AF54-BD52-371772182FB8}"/>
                </a:ext>
              </a:extLst>
            </p:cNvPr>
            <p:cNvSpPr/>
            <p:nvPr/>
          </p:nvSpPr>
          <p:spPr>
            <a:xfrm>
              <a:off x="2042160" y="2418080"/>
              <a:ext cx="680720" cy="2499360"/>
            </a:xfrm>
            <a:prstGeom prst="cube">
              <a:avLst>
                <a:gd name="adj" fmla="val 91070"/>
              </a:avLst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立方體 5">
              <a:extLst>
                <a:ext uri="{FF2B5EF4-FFF2-40B4-BE49-F238E27FC236}">
                  <a16:creationId xmlns:a16="http://schemas.microsoft.com/office/drawing/2014/main" id="{159E9177-C699-1BC9-F4E5-7B9A731C9D64}"/>
                </a:ext>
              </a:extLst>
            </p:cNvPr>
            <p:cNvSpPr/>
            <p:nvPr/>
          </p:nvSpPr>
          <p:spPr>
            <a:xfrm>
              <a:off x="1696720" y="2418080"/>
              <a:ext cx="2499360" cy="2499360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C2DF98A-1B96-357A-38BF-8AC2797973A4}"/>
              </a:ext>
            </a:extLst>
          </p:cNvPr>
          <p:cNvGrpSpPr/>
          <p:nvPr/>
        </p:nvGrpSpPr>
        <p:grpSpPr>
          <a:xfrm>
            <a:off x="1849120" y="2452219"/>
            <a:ext cx="2499360" cy="2499360"/>
            <a:chOff x="1696720" y="2418080"/>
            <a:chExt cx="2499360" cy="2499360"/>
          </a:xfrm>
        </p:grpSpPr>
        <p:sp>
          <p:nvSpPr>
            <p:cNvPr id="12" name="立方體 11">
              <a:extLst>
                <a:ext uri="{FF2B5EF4-FFF2-40B4-BE49-F238E27FC236}">
                  <a16:creationId xmlns:a16="http://schemas.microsoft.com/office/drawing/2014/main" id="{11D3D0E1-C33A-57C6-EC97-7827D6C3C0D6}"/>
                </a:ext>
              </a:extLst>
            </p:cNvPr>
            <p:cNvSpPr/>
            <p:nvPr/>
          </p:nvSpPr>
          <p:spPr>
            <a:xfrm>
              <a:off x="2042160" y="2418080"/>
              <a:ext cx="680720" cy="2499360"/>
            </a:xfrm>
            <a:prstGeom prst="cube">
              <a:avLst>
                <a:gd name="adj" fmla="val 91070"/>
              </a:avLst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立方體 12">
              <a:extLst>
                <a:ext uri="{FF2B5EF4-FFF2-40B4-BE49-F238E27FC236}">
                  <a16:creationId xmlns:a16="http://schemas.microsoft.com/office/drawing/2014/main" id="{11DAEE54-B7E6-17B8-D4DE-EE221E20AE04}"/>
                </a:ext>
              </a:extLst>
            </p:cNvPr>
            <p:cNvSpPr/>
            <p:nvPr/>
          </p:nvSpPr>
          <p:spPr>
            <a:xfrm>
              <a:off x="1696720" y="2418080"/>
              <a:ext cx="2499360" cy="2499360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D79A673-72F6-7790-0D19-53C27F3EFCC1}"/>
              </a:ext>
            </a:extLst>
          </p:cNvPr>
          <p:cNvCxnSpPr>
            <a:cxnSpLocks/>
          </p:cNvCxnSpPr>
          <p:nvPr/>
        </p:nvCxnSpPr>
        <p:spPr>
          <a:xfrm>
            <a:off x="5171440" y="3662680"/>
            <a:ext cx="16967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B254356-3DDC-5321-295A-48AF0F34F671}"/>
              </a:ext>
            </a:extLst>
          </p:cNvPr>
          <p:cNvSpPr txBox="1"/>
          <p:nvPr/>
        </p:nvSpPr>
        <p:spPr>
          <a:xfrm>
            <a:off x="5171440" y="4017722"/>
            <a:ext cx="275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</a:t>
            </a:r>
            <a:r>
              <a:rPr kumimoji="1" lang="zh-TW" altLang="en-US" dirty="0"/>
              <a:t>：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kernel_size</a:t>
            </a:r>
            <a:r>
              <a:rPr kumimoji="1" lang="en-US" altLang="zh-TW" dirty="0"/>
              <a:t>=2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stride = 2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AF7B1A2-A4ED-C87F-8A3E-4AC5B3246A78}"/>
              </a:ext>
            </a:extLst>
          </p:cNvPr>
          <p:cNvSpPr txBox="1"/>
          <p:nvPr/>
        </p:nvSpPr>
        <p:spPr>
          <a:xfrm rot="19035928">
            <a:off x="2408139" y="4427486"/>
            <a:ext cx="72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224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55D2EBD-04E7-7978-CE9E-EF0847CC8817}"/>
              </a:ext>
            </a:extLst>
          </p:cNvPr>
          <p:cNvSpPr txBox="1"/>
          <p:nvPr/>
        </p:nvSpPr>
        <p:spPr>
          <a:xfrm>
            <a:off x="2819801" y="3348534"/>
            <a:ext cx="72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224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4E0F82E-FF45-3A22-2BC4-CC0C28DC8285}"/>
              </a:ext>
            </a:extLst>
          </p:cNvPr>
          <p:cNvSpPr txBox="1"/>
          <p:nvPr/>
        </p:nvSpPr>
        <p:spPr>
          <a:xfrm>
            <a:off x="3099614" y="2114821"/>
            <a:ext cx="6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64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E7B23D7-56AE-107E-39F5-199D1EF81A98}"/>
              </a:ext>
            </a:extLst>
          </p:cNvPr>
          <p:cNvSpPr txBox="1"/>
          <p:nvPr/>
        </p:nvSpPr>
        <p:spPr>
          <a:xfrm>
            <a:off x="8620997" y="2518947"/>
            <a:ext cx="6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64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3AF3276-3DEE-B232-EFBD-0572E46B9239}"/>
              </a:ext>
            </a:extLst>
          </p:cNvPr>
          <p:cNvSpPr txBox="1"/>
          <p:nvPr/>
        </p:nvSpPr>
        <p:spPr>
          <a:xfrm>
            <a:off x="8546759" y="3460173"/>
            <a:ext cx="48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112</a:t>
            </a:r>
            <a:endParaRPr kumimoji="1" lang="zh-TW" altLang="en-US" sz="1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8F2D9C0-8113-949B-16DF-C4234D9DB1AB}"/>
              </a:ext>
            </a:extLst>
          </p:cNvPr>
          <p:cNvSpPr txBox="1"/>
          <p:nvPr/>
        </p:nvSpPr>
        <p:spPr>
          <a:xfrm>
            <a:off x="8289195" y="4240372"/>
            <a:ext cx="48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112</a:t>
            </a:r>
            <a:endParaRPr kumimoji="1" lang="zh-TW" altLang="en-US" sz="1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303198A-80AC-2A08-8D86-6BC4AA2EC63D}"/>
              </a:ext>
            </a:extLst>
          </p:cNvPr>
          <p:cNvSpPr txBox="1"/>
          <p:nvPr/>
        </p:nvSpPr>
        <p:spPr>
          <a:xfrm>
            <a:off x="1924165" y="5201563"/>
            <a:ext cx="1902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224 x 224 x 64</a:t>
            </a:r>
          </a:p>
          <a:p>
            <a:pPr algn="ctr"/>
            <a:r>
              <a:rPr kumimoji="1" lang="en-US" altLang="zh-TW" dirty="0"/>
              <a:t>(H x W x C)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FD0BBB7-A85A-5DD2-F232-368D641CCE09}"/>
              </a:ext>
            </a:extLst>
          </p:cNvPr>
          <p:cNvSpPr txBox="1"/>
          <p:nvPr/>
        </p:nvSpPr>
        <p:spPr>
          <a:xfrm>
            <a:off x="7704746" y="5201562"/>
            <a:ext cx="1902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112 x 112 x 64</a:t>
            </a:r>
          </a:p>
          <a:p>
            <a:pPr algn="ctr"/>
            <a:r>
              <a:rPr kumimoji="1" lang="en-US" altLang="zh-TW" dirty="0"/>
              <a:t>(H x W x C)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407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1" grpId="0"/>
      <p:bldP spid="22" grpId="0"/>
      <p:bldP spid="2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010573-FAFF-44FD-5C7E-A789CF506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[Important Notes] Meaning of Pooling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62F00F-C73B-8DF8-8D58-207A0F17B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5DC47CE-4CA9-4790-422A-9422B6C19E05}"/>
              </a:ext>
            </a:extLst>
          </p:cNvPr>
          <p:cNvSpPr txBox="1"/>
          <p:nvPr/>
        </p:nvSpPr>
        <p:spPr>
          <a:xfrm>
            <a:off x="653144" y="1806093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To maintain the most relevant information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Summarizing the features within the region covered by the filter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Shortage: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No theoretical guarantee for making better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39255148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1A4EA4-91E4-63FD-0864-8C256D86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CNN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的結局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C65DB9-81DC-D005-FEE1-6FC93161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3F29FCE-A3F0-12DB-B1FD-B1C091848B99}"/>
              </a:ext>
            </a:extLst>
          </p:cNvPr>
          <p:cNvSpPr txBox="1"/>
          <p:nvPr/>
        </p:nvSpPr>
        <p:spPr>
          <a:xfrm>
            <a:off x="636815" y="1850917"/>
            <a:ext cx="10918370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通常不會只有一層的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Convolutional Layer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隨著層數增加，通常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Feature map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會越來越小，因為：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Convolutional Layer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可能會縮小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feature map 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如果沒有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padding)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Pooling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也會縮小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feature map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經過了多次的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Convolution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+ Pooling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後的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feature map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為壓縮後的</a:t>
            </a:r>
            <a:r>
              <a:rPr kumimoji="1" lang="zh-TW" altLang="en-US" sz="2400" b="1" dirty="0">
                <a:ea typeface="Microsoft JhengHei" panose="020B0604030504040204" pitchFamily="34" charset="-120"/>
              </a:rPr>
              <a:t>重要資訊</a:t>
            </a:r>
            <a:endParaRPr kumimoji="1" lang="en-US" altLang="zh-TW" sz="2400" b="1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4393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667A0C-9EE4-ADCF-7F04-ED0B18D8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Batch Normalization (BN)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3799D2-EFE6-72B3-DFB0-1E2782D7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54EC4411-331F-89FB-75D5-1E780B508F33}"/>
              </a:ext>
            </a:extLst>
          </p:cNvPr>
          <p:cNvSpPr/>
          <p:nvPr/>
        </p:nvSpPr>
        <p:spPr>
          <a:xfrm>
            <a:off x="830674" y="281167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F2CD7406-DBA1-DA07-237D-F37725D41694}"/>
              </a:ext>
            </a:extLst>
          </p:cNvPr>
          <p:cNvSpPr/>
          <p:nvPr/>
        </p:nvSpPr>
        <p:spPr>
          <a:xfrm>
            <a:off x="830674" y="399987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7B2A1C90-B12D-ADAA-9CF8-1CCC0857296A}"/>
              </a:ext>
            </a:extLst>
          </p:cNvPr>
          <p:cNvCxnSpPr>
            <a:cxnSpLocks/>
            <a:stCxn id="37" idx="6"/>
            <a:endCxn id="42" idx="2"/>
          </p:cNvCxnSpPr>
          <p:nvPr/>
        </p:nvCxnSpPr>
        <p:spPr>
          <a:xfrm>
            <a:off x="1402174" y="3097420"/>
            <a:ext cx="1177290" cy="11882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7276F505-0068-4061-C421-07059C4A60AC}"/>
              </a:ext>
            </a:extLst>
          </p:cNvPr>
          <p:cNvCxnSpPr>
            <a:cxnSpLocks/>
            <a:stCxn id="38" idx="6"/>
            <a:endCxn id="41" idx="2"/>
          </p:cNvCxnSpPr>
          <p:nvPr/>
        </p:nvCxnSpPr>
        <p:spPr>
          <a:xfrm flipV="1">
            <a:off x="1402174" y="3097420"/>
            <a:ext cx="1177290" cy="11882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1EEA0174-7951-FB79-3246-935E6D0F44D8}"/>
              </a:ext>
            </a:extLst>
          </p:cNvPr>
          <p:cNvSpPr/>
          <p:nvPr/>
        </p:nvSpPr>
        <p:spPr>
          <a:xfrm>
            <a:off x="2579464" y="281167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AF6A8F57-F0B9-D7F2-5FD3-68BF763B92F6}"/>
              </a:ext>
            </a:extLst>
          </p:cNvPr>
          <p:cNvSpPr/>
          <p:nvPr/>
        </p:nvSpPr>
        <p:spPr>
          <a:xfrm>
            <a:off x="2579464" y="399987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42BE92B8-261E-A54F-292F-0204865C24EB}"/>
              </a:ext>
            </a:extLst>
          </p:cNvPr>
          <p:cNvCxnSpPr>
            <a:cxnSpLocks/>
          </p:cNvCxnSpPr>
          <p:nvPr/>
        </p:nvCxnSpPr>
        <p:spPr>
          <a:xfrm>
            <a:off x="1402174" y="3097420"/>
            <a:ext cx="1177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D7BB64D-8BA3-796F-8DD5-F8DDA7FE6438}"/>
              </a:ext>
            </a:extLst>
          </p:cNvPr>
          <p:cNvCxnSpPr>
            <a:cxnSpLocks/>
            <a:stCxn id="38" idx="6"/>
            <a:endCxn id="42" idx="2"/>
          </p:cNvCxnSpPr>
          <p:nvPr/>
        </p:nvCxnSpPr>
        <p:spPr>
          <a:xfrm>
            <a:off x="1402174" y="4285626"/>
            <a:ext cx="1177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6F0A0A78-3B18-CEDD-82AA-3837114A46E7}"/>
                  </a:ext>
                </a:extLst>
              </p:cNvPr>
              <p:cNvSpPr txBox="1"/>
              <p:nvPr/>
            </p:nvSpPr>
            <p:spPr>
              <a:xfrm>
                <a:off x="936389" y="2897365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6F0A0A78-3B18-CEDD-82AA-3837114A4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389" y="2897365"/>
                <a:ext cx="322139" cy="400110"/>
              </a:xfrm>
              <a:prstGeom prst="rect">
                <a:avLst/>
              </a:prstGeom>
              <a:blipFill>
                <a:blip r:embed="rId2"/>
                <a:stretch>
                  <a:fillRect r="-230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12937082-04B4-ED50-AA11-27CE89F1AB35}"/>
                  </a:ext>
                </a:extLst>
              </p:cNvPr>
              <p:cNvSpPr txBox="1"/>
              <p:nvPr/>
            </p:nvSpPr>
            <p:spPr>
              <a:xfrm>
                <a:off x="912606" y="4066361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12937082-04B4-ED50-AA11-27CE89F1A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06" y="4066361"/>
                <a:ext cx="44485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2C3D8883-F7CC-F3CF-EA83-49762FBEBCC8}"/>
                  </a:ext>
                </a:extLst>
              </p:cNvPr>
              <p:cNvSpPr txBox="1"/>
              <p:nvPr/>
            </p:nvSpPr>
            <p:spPr>
              <a:xfrm>
                <a:off x="2636481" y="2897365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2C3D8883-F7CC-F3CF-EA83-49762FBEB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481" y="2897365"/>
                <a:ext cx="5158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5C6847CF-8AF3-FA1D-EF01-309014A358AB}"/>
                  </a:ext>
                </a:extLst>
              </p:cNvPr>
              <p:cNvSpPr txBox="1"/>
              <p:nvPr/>
            </p:nvSpPr>
            <p:spPr>
              <a:xfrm>
                <a:off x="2612992" y="4085571"/>
                <a:ext cx="504444" cy="424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5C6847CF-8AF3-FA1D-EF01-309014A35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992" y="4085571"/>
                <a:ext cx="504444" cy="424796"/>
              </a:xfrm>
              <a:prstGeom prst="rect">
                <a:avLst/>
              </a:prstGeom>
              <a:blipFill>
                <a:blip r:embed="rId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文字方塊 56">
            <a:extLst>
              <a:ext uri="{FF2B5EF4-FFF2-40B4-BE49-F238E27FC236}">
                <a16:creationId xmlns:a16="http://schemas.microsoft.com/office/drawing/2014/main" id="{5D66460D-0E90-4220-DA5C-95AB08FE15F3}"/>
              </a:ext>
            </a:extLst>
          </p:cNvPr>
          <p:cNvSpPr txBox="1"/>
          <p:nvPr/>
        </p:nvSpPr>
        <p:spPr>
          <a:xfrm rot="5400000">
            <a:off x="833940" y="3629768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D01F52D3-17E5-A806-6EBE-7E59C4595E00}"/>
              </a:ext>
            </a:extLst>
          </p:cNvPr>
          <p:cNvSpPr txBox="1"/>
          <p:nvPr/>
        </p:nvSpPr>
        <p:spPr>
          <a:xfrm rot="5400000">
            <a:off x="2578450" y="3629768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BA3F778-8DCC-F0A7-F51C-96FE18E063D5}"/>
              </a:ext>
            </a:extLst>
          </p:cNvPr>
          <p:cNvSpPr/>
          <p:nvPr/>
        </p:nvSpPr>
        <p:spPr>
          <a:xfrm>
            <a:off x="2489200" y="2570480"/>
            <a:ext cx="792480" cy="22758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096DE832-2955-44A4-433C-70C3DE0D4CAE}"/>
                  </a:ext>
                </a:extLst>
              </p:cNvPr>
              <p:cNvSpPr txBox="1"/>
              <p:nvPr/>
            </p:nvSpPr>
            <p:spPr>
              <a:xfrm>
                <a:off x="3454400" y="1534160"/>
                <a:ext cx="3413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計算：</a:t>
                </a:r>
                <a14:m>
                  <m:oMath xmlns:m="http://schemas.openxmlformats.org/officeDocument/2006/math">
                    <m:r>
                      <a:rPr lang="en-US" altLang="zh-TW" sz="180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altLang="zh-TW" sz="1800" kern="100" dirty="0">
                    <a:solidFill>
                      <a:schemeClr val="tx1"/>
                    </a:solidFill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(</a:t>
                </a:r>
                <a:r>
                  <a:rPr lang="zh-TW" altLang="en-US" sz="1800" kern="100" dirty="0">
                    <a:solidFill>
                      <a:schemeClr val="tx1"/>
                    </a:solidFill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平均數</a:t>
                </a:r>
                <a:r>
                  <a:rPr lang="en-US" altLang="zh-TW" sz="1800" kern="100" dirty="0">
                    <a:solidFill>
                      <a:schemeClr val="tx1"/>
                    </a:solidFill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lang="zh-TW" altLang="en-US" sz="1800" kern="100" dirty="0">
                    <a:solidFill>
                      <a:schemeClr val="tx1"/>
                    </a:solidFill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800" kern="100" dirty="0">
                    <a:solidFill>
                      <a:schemeClr val="tx1"/>
                    </a:solidFill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&amp;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(</a:t>
                </a:r>
                <a:r>
                  <a:rPr lang="zh-TW" altLang="en-US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標準差</a:t>
                </a:r>
                <a:r>
                  <a:rPr lang="en-US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endParaRPr lang="zh-TW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096DE832-2955-44A4-433C-70C3DE0D4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400" y="1534160"/>
                <a:ext cx="3413760" cy="369332"/>
              </a:xfrm>
              <a:prstGeom prst="rect">
                <a:avLst/>
              </a:prstGeom>
              <a:blipFill>
                <a:blip r:embed="rId6"/>
                <a:stretch>
                  <a:fillRect l="-1859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肘形接點 62">
            <a:extLst>
              <a:ext uri="{FF2B5EF4-FFF2-40B4-BE49-F238E27FC236}">
                <a16:creationId xmlns:a16="http://schemas.microsoft.com/office/drawing/2014/main" id="{F03AF852-46BC-B85A-82D1-3FB1F3B2FA30}"/>
              </a:ext>
            </a:extLst>
          </p:cNvPr>
          <p:cNvCxnSpPr>
            <a:stCxn id="60" idx="0"/>
            <a:endCxn id="61" idx="1"/>
          </p:cNvCxnSpPr>
          <p:nvPr/>
        </p:nvCxnSpPr>
        <p:spPr>
          <a:xfrm rot="5400000" flipH="1" flipV="1">
            <a:off x="2744093" y="1860173"/>
            <a:ext cx="851654" cy="56896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橢圓 63">
            <a:extLst>
              <a:ext uri="{FF2B5EF4-FFF2-40B4-BE49-F238E27FC236}">
                <a16:creationId xmlns:a16="http://schemas.microsoft.com/office/drawing/2014/main" id="{C3E3F7A8-2EE9-EBC7-4695-91C69073B793}"/>
              </a:ext>
            </a:extLst>
          </p:cNvPr>
          <p:cNvSpPr/>
          <p:nvPr/>
        </p:nvSpPr>
        <p:spPr>
          <a:xfrm>
            <a:off x="4346915" y="281167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270B74A9-E328-AF2C-3EEE-1B373E310EC3}"/>
              </a:ext>
            </a:extLst>
          </p:cNvPr>
          <p:cNvSpPr/>
          <p:nvPr/>
        </p:nvSpPr>
        <p:spPr>
          <a:xfrm>
            <a:off x="4346915" y="399987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9164DB17-C0EC-D60B-88A4-1DEBAA2AD1DD}"/>
                  </a:ext>
                </a:extLst>
              </p:cNvPr>
              <p:cNvSpPr txBox="1"/>
              <p:nvPr/>
            </p:nvSpPr>
            <p:spPr>
              <a:xfrm>
                <a:off x="4403932" y="2897365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9164DB17-C0EC-D60B-88A4-1DEBAA2AD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932" y="2897365"/>
                <a:ext cx="51587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67EA603-BAF4-CC45-7620-95CBAD85CBEA}"/>
                  </a:ext>
                </a:extLst>
              </p:cNvPr>
              <p:cNvSpPr txBox="1"/>
              <p:nvPr/>
            </p:nvSpPr>
            <p:spPr>
              <a:xfrm>
                <a:off x="4380443" y="4085571"/>
                <a:ext cx="504444" cy="424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67EA603-BAF4-CC45-7620-95CBAD85C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443" y="4085571"/>
                <a:ext cx="504444" cy="424796"/>
              </a:xfrm>
              <a:prstGeom prst="rect">
                <a:avLst/>
              </a:prstGeom>
              <a:blipFill>
                <a:blip r:embed="rId8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文字方塊 67">
            <a:extLst>
              <a:ext uri="{FF2B5EF4-FFF2-40B4-BE49-F238E27FC236}">
                <a16:creationId xmlns:a16="http://schemas.microsoft.com/office/drawing/2014/main" id="{48D66048-BB9F-222A-D662-EAC8F572C8D3}"/>
              </a:ext>
            </a:extLst>
          </p:cNvPr>
          <p:cNvSpPr txBox="1"/>
          <p:nvPr/>
        </p:nvSpPr>
        <p:spPr>
          <a:xfrm rot="5400000">
            <a:off x="4345901" y="3629768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17BFF798-BB0C-07DC-54A2-5AF46F7B83EF}"/>
              </a:ext>
            </a:extLst>
          </p:cNvPr>
          <p:cNvCxnSpPr>
            <a:cxnSpLocks/>
            <a:stCxn id="50" idx="3"/>
            <a:endCxn id="64" idx="2"/>
          </p:cNvCxnSpPr>
          <p:nvPr/>
        </p:nvCxnSpPr>
        <p:spPr>
          <a:xfrm>
            <a:off x="3152355" y="3097420"/>
            <a:ext cx="1194560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87467220-ABB2-5A79-2E07-1217247A22F0}"/>
              </a:ext>
            </a:extLst>
          </p:cNvPr>
          <p:cNvCxnSpPr>
            <a:cxnSpLocks/>
            <a:stCxn id="42" idx="6"/>
            <a:endCxn id="65" idx="2"/>
          </p:cNvCxnSpPr>
          <p:nvPr/>
        </p:nvCxnSpPr>
        <p:spPr>
          <a:xfrm>
            <a:off x="3150964" y="4285626"/>
            <a:ext cx="1195951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F4E487E8-7115-62EF-4254-B2FA6F9EE8D0}"/>
                  </a:ext>
                </a:extLst>
              </p:cNvPr>
              <p:cNvSpPr txBox="1"/>
              <p:nvPr/>
            </p:nvSpPr>
            <p:spPr>
              <a:xfrm>
                <a:off x="5708355" y="2642231"/>
                <a:ext cx="2319610" cy="9103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TW" alt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F4E487E8-7115-62EF-4254-B2FA6F9EE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355" y="2642231"/>
                <a:ext cx="2319610" cy="910377"/>
              </a:xfrm>
              <a:prstGeom prst="rect">
                <a:avLst/>
              </a:prstGeom>
              <a:blipFill>
                <a:blip r:embed="rId9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DB00FC11-D74B-C225-FEB1-0A543DCAD987}"/>
                  </a:ext>
                </a:extLst>
              </p:cNvPr>
              <p:cNvSpPr txBox="1"/>
              <p:nvPr/>
            </p:nvSpPr>
            <p:spPr>
              <a:xfrm>
                <a:off x="5708355" y="3768482"/>
                <a:ext cx="2319610" cy="922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DB00FC11-D74B-C225-FEB1-0A543DCAD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355" y="3768482"/>
                <a:ext cx="2319610" cy="922881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文字方塊 79">
            <a:extLst>
              <a:ext uri="{FF2B5EF4-FFF2-40B4-BE49-F238E27FC236}">
                <a16:creationId xmlns:a16="http://schemas.microsoft.com/office/drawing/2014/main" id="{A1681D01-6AAE-C2DF-8285-4193B427871E}"/>
              </a:ext>
            </a:extLst>
          </p:cNvPr>
          <p:cNvSpPr txBox="1"/>
          <p:nvPr/>
        </p:nvSpPr>
        <p:spPr>
          <a:xfrm>
            <a:off x="2590799" y="6240302"/>
            <a:ext cx="78082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 err="1"/>
              <a:t>Ioffe</a:t>
            </a:r>
            <a:r>
              <a:rPr kumimoji="1" lang="en" altLang="zh-TW" sz="1400" dirty="0"/>
              <a:t>, Sergey, and Christian </a:t>
            </a:r>
            <a:r>
              <a:rPr kumimoji="1" lang="en" altLang="zh-TW" sz="1400" dirty="0" err="1"/>
              <a:t>Szegedy</a:t>
            </a:r>
            <a:r>
              <a:rPr kumimoji="1" lang="en" altLang="zh-TW" sz="1400" dirty="0"/>
              <a:t>. "Batch normalization: Accelerating deep network training by reducing internal covariate shift." International conference on machine learning. 2015.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821051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AD1D33-7005-B415-91D8-070664534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Value comparison example with BN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6CD819-83EE-BC7A-7120-2B1D2B333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6" name="圖片 5" descr="一張含有 繪圖, 圖表, 螢幕擷取畫面, 行 的圖片&#10;&#10;自動產生的描述">
            <a:extLst>
              <a:ext uri="{FF2B5EF4-FFF2-40B4-BE49-F238E27FC236}">
                <a16:creationId xmlns:a16="http://schemas.microsoft.com/office/drawing/2014/main" id="{5741A399-E8D8-5564-7132-76C64BB2E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385" y="1789876"/>
            <a:ext cx="9247885" cy="448343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26FC540-E394-440C-94D8-B84F8DC50A92}"/>
              </a:ext>
            </a:extLst>
          </p:cNvPr>
          <p:cNvSpPr/>
          <p:nvPr/>
        </p:nvSpPr>
        <p:spPr>
          <a:xfrm>
            <a:off x="2095500" y="5852160"/>
            <a:ext cx="3863340" cy="421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694FF4-8839-4599-194A-B0063C7076BF}"/>
              </a:ext>
            </a:extLst>
          </p:cNvPr>
          <p:cNvSpPr/>
          <p:nvPr/>
        </p:nvSpPr>
        <p:spPr>
          <a:xfrm>
            <a:off x="6749615" y="5831352"/>
            <a:ext cx="3863340" cy="421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19496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ADF92E-B5A8-D2C9-16E4-EE0DB245D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BN Summary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841A6B-01EF-5CBE-F220-27940AAD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FA76626-3C10-AE6F-B4B3-8FF3F784CD37}"/>
              </a:ext>
            </a:extLst>
          </p:cNvPr>
          <p:cNvSpPr txBox="1"/>
          <p:nvPr/>
        </p:nvSpPr>
        <p:spPr>
          <a:xfrm>
            <a:off x="636815" y="1928013"/>
            <a:ext cx="10918370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BN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對數值進行轉換，使得轉換後的數值的平均值為零、標準差為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1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，類似於統計上的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Z-score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</a:t>
            </a:r>
            <a:r>
              <a:rPr kumimoji="1" lang="en" altLang="zh-TW" sz="2400" dirty="0">
                <a:ea typeface="Microsoft JhengHei" panose="020B0604030504040204" pitchFamily="34" charset="-120"/>
              </a:rPr>
              <a:t>standardization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BN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可以：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減少不同特徵尺度帶來的偏差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提高模型訓練時的穩定性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19683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0B0836-2FF1-EAA4-BFD5-1150AFA1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The whole CNN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3485EA-0D68-1364-71AB-83173001C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圖片 4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38F48D60-A46D-4AF1-1392-A95FB3F79C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789943" y="1827791"/>
            <a:ext cx="1842214" cy="184672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290DFC0-1D61-D377-38CC-E7844B1C34AE}"/>
              </a:ext>
            </a:extLst>
          </p:cNvPr>
          <p:cNvSpPr/>
          <p:nvPr/>
        </p:nvSpPr>
        <p:spPr>
          <a:xfrm>
            <a:off x="3433170" y="2161390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7CABF8-94B3-6A15-5200-8112C8935D8C}"/>
              </a:ext>
            </a:extLst>
          </p:cNvPr>
          <p:cNvSpPr/>
          <p:nvPr/>
        </p:nvSpPr>
        <p:spPr>
          <a:xfrm>
            <a:off x="3433170" y="2939368"/>
            <a:ext cx="1478280" cy="2703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BatchNorm</a:t>
            </a:r>
            <a:endParaRPr kumimoji="1" lang="zh-TW" altLang="en-US" sz="1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2E73D49-B84A-BD0C-91BF-4B6949C17A77}"/>
              </a:ext>
            </a:extLst>
          </p:cNvPr>
          <p:cNvSpPr/>
          <p:nvPr/>
        </p:nvSpPr>
        <p:spPr>
          <a:xfrm>
            <a:off x="3433170" y="3619918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5DBA5C-48F0-F33D-7B08-924B0D55375B}"/>
              </a:ext>
            </a:extLst>
          </p:cNvPr>
          <p:cNvSpPr/>
          <p:nvPr/>
        </p:nvSpPr>
        <p:spPr>
          <a:xfrm>
            <a:off x="3433170" y="4397896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CD66F9-F9EA-BC8A-29A6-FA7229702F81}"/>
              </a:ext>
            </a:extLst>
          </p:cNvPr>
          <p:cNvSpPr/>
          <p:nvPr/>
        </p:nvSpPr>
        <p:spPr>
          <a:xfrm>
            <a:off x="3433170" y="5175874"/>
            <a:ext cx="1478280" cy="2703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BatchNorm</a:t>
            </a:r>
            <a:endParaRPr kumimoji="1" lang="zh-TW" altLang="en-US" sz="16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BD4D183-04E3-6AE8-31AE-F48261757729}"/>
              </a:ext>
            </a:extLst>
          </p:cNvPr>
          <p:cNvSpPr/>
          <p:nvPr/>
        </p:nvSpPr>
        <p:spPr>
          <a:xfrm>
            <a:off x="3433170" y="5856423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82924233-30CF-AA0F-FFD8-50833C194ACB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4172310" y="5446223"/>
            <a:ext cx="0" cy="410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810E8B50-C78B-E302-6A39-419453B015C6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4172310" y="4765673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222929CC-69E0-4A93-7CBB-87D96EE2D12A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4172310" y="3987695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0106BF96-0DA8-4FCF-FDA2-ACD1C337BF5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172310" y="3209717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170584EA-4083-4F20-74CD-46569A1EFD9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172310" y="2529167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8E4222A5-9518-4515-C567-7D02CE7EF07F}"/>
              </a:ext>
            </a:extLst>
          </p:cNvPr>
          <p:cNvCxnSpPr>
            <a:stCxn id="5" idx="3"/>
            <a:endCxn id="6" idx="0"/>
          </p:cNvCxnSpPr>
          <p:nvPr/>
        </p:nvCxnSpPr>
        <p:spPr>
          <a:xfrm flipV="1">
            <a:off x="2632157" y="2161390"/>
            <a:ext cx="1540153" cy="589766"/>
          </a:xfrm>
          <a:prstGeom prst="bentConnector4">
            <a:avLst>
              <a:gd name="adj1" fmla="val 26004"/>
              <a:gd name="adj2" fmla="val 14364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EA95DE7D-F114-BF6B-83E4-0FE9DC3F689F}"/>
              </a:ext>
            </a:extLst>
          </p:cNvPr>
          <p:cNvSpPr/>
          <p:nvPr/>
        </p:nvSpPr>
        <p:spPr>
          <a:xfrm>
            <a:off x="5712463" y="3619918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8F01520-C937-4548-D98B-2D1C36DC0DB3}"/>
              </a:ext>
            </a:extLst>
          </p:cNvPr>
          <p:cNvSpPr/>
          <p:nvPr/>
        </p:nvSpPr>
        <p:spPr>
          <a:xfrm>
            <a:off x="5712463" y="2939368"/>
            <a:ext cx="1478280" cy="2703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BatchNorm</a:t>
            </a:r>
            <a:endParaRPr kumimoji="1" lang="zh-TW" altLang="en-US" sz="16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22F50E5-CFE1-6D86-500B-BF3205C910BD}"/>
              </a:ext>
            </a:extLst>
          </p:cNvPr>
          <p:cNvSpPr/>
          <p:nvPr/>
        </p:nvSpPr>
        <p:spPr>
          <a:xfrm>
            <a:off x="5712463" y="2161389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045CAF1-AA66-A35D-34C4-11A8FE037048}"/>
              </a:ext>
            </a:extLst>
          </p:cNvPr>
          <p:cNvSpPr/>
          <p:nvPr/>
        </p:nvSpPr>
        <p:spPr>
          <a:xfrm>
            <a:off x="8081563" y="2161390"/>
            <a:ext cx="1478280" cy="36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Flatten</a:t>
            </a:r>
            <a:endParaRPr kumimoji="1" lang="zh-TW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D5F31B3-32D8-249F-3F5D-A4F3077FBDBC}"/>
              </a:ext>
            </a:extLst>
          </p:cNvPr>
          <p:cNvSpPr/>
          <p:nvPr/>
        </p:nvSpPr>
        <p:spPr>
          <a:xfrm>
            <a:off x="8081563" y="3114068"/>
            <a:ext cx="1478280" cy="8736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Fully-connected Networks</a:t>
            </a:r>
            <a:endParaRPr kumimoji="1" lang="zh-TW" altLang="en-US" dirty="0"/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D7DFCDCC-BFD5-3FA2-1B1E-D8F96FD3ED0A}"/>
              </a:ext>
            </a:extLst>
          </p:cNvPr>
          <p:cNvSpPr/>
          <p:nvPr/>
        </p:nvSpPr>
        <p:spPr>
          <a:xfrm>
            <a:off x="7933368" y="4581784"/>
            <a:ext cx="1774669" cy="8076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Classification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99480CCB-B3E7-728E-B76D-E60A5DF7CE8A}"/>
              </a:ext>
            </a:extLst>
          </p:cNvPr>
          <p:cNvCxnSpPr>
            <a:cxnSpLocks/>
            <a:stCxn id="36" idx="0"/>
            <a:endCxn id="37" idx="2"/>
          </p:cNvCxnSpPr>
          <p:nvPr/>
        </p:nvCxnSpPr>
        <p:spPr>
          <a:xfrm flipV="1">
            <a:off x="6451603" y="2529166"/>
            <a:ext cx="0" cy="410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57482C9B-2778-30A4-FD9A-732437152C6A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V="1">
            <a:off x="6451603" y="3209717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接點 47">
            <a:extLst>
              <a:ext uri="{FF2B5EF4-FFF2-40B4-BE49-F238E27FC236}">
                <a16:creationId xmlns:a16="http://schemas.microsoft.com/office/drawing/2014/main" id="{8896412A-A417-58C7-2FAC-16ED643B8504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 flipH="1" flipV="1">
            <a:off x="4603905" y="4376501"/>
            <a:ext cx="1416103" cy="2279295"/>
          </a:xfrm>
          <a:prstGeom prst="bentConnector4">
            <a:avLst>
              <a:gd name="adj1" fmla="val -16143"/>
              <a:gd name="adj2" fmla="val 9998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F2823384-BA6A-093D-75B9-B5AA2C2509E9}"/>
              </a:ext>
            </a:extLst>
          </p:cNvPr>
          <p:cNvSpPr txBox="1"/>
          <p:nvPr/>
        </p:nvSpPr>
        <p:spPr>
          <a:xfrm>
            <a:off x="6158420" y="4093193"/>
            <a:ext cx="923330" cy="50609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kumimoji="1" lang="en-US" altLang="zh-TW" sz="4800" dirty="0"/>
              <a:t>…</a:t>
            </a:r>
            <a:endParaRPr kumimoji="1" lang="zh-TW" altLang="en-US" sz="4800" dirty="0"/>
          </a:p>
        </p:txBody>
      </p:sp>
      <p:cxnSp>
        <p:nvCxnSpPr>
          <p:cNvPr id="54" name="肘形接點 53">
            <a:extLst>
              <a:ext uri="{FF2B5EF4-FFF2-40B4-BE49-F238E27FC236}">
                <a16:creationId xmlns:a16="http://schemas.microsoft.com/office/drawing/2014/main" id="{37C6F649-4852-1E8A-C89A-E0F49BCFFA0D}"/>
              </a:ext>
            </a:extLst>
          </p:cNvPr>
          <p:cNvCxnSpPr>
            <a:cxnSpLocks/>
            <a:stCxn id="37" idx="0"/>
            <a:endCxn id="38" idx="0"/>
          </p:cNvCxnSpPr>
          <p:nvPr/>
        </p:nvCxnSpPr>
        <p:spPr>
          <a:xfrm rot="16200000" flipH="1">
            <a:off x="7636152" y="976839"/>
            <a:ext cx="1" cy="2369100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38E39F11-A556-6D19-1C14-7B8C4E74D85B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8820703" y="2529167"/>
            <a:ext cx="0" cy="584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609651EC-D953-FB0D-6019-DD2010F2822C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8820703" y="3987695"/>
            <a:ext cx="0" cy="594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224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E85BA8-2F26-1F1A-AABB-1BBC9894B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Fully-connected Networks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D6EFAE-3746-0061-7FED-6C970CE10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EE770D4-D14A-ECE1-B400-621D57F070D6}"/>
              </a:ext>
            </a:extLst>
          </p:cNvPr>
          <p:cNvSpPr txBox="1"/>
          <p:nvPr/>
        </p:nvSpPr>
        <p:spPr>
          <a:xfrm>
            <a:off x="636815" y="1928013"/>
            <a:ext cx="1091837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常被稱為全連接層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(Fully-connected layers, FC)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Multi-layer perceptron (MLP)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即是由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FC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所構成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注意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! CNN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不是全連接層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B29B11E-3F3B-6CAD-87AE-2DF76CAA2CDD}"/>
              </a:ext>
            </a:extLst>
          </p:cNvPr>
          <p:cNvSpPr/>
          <p:nvPr/>
        </p:nvSpPr>
        <p:spPr>
          <a:xfrm>
            <a:off x="1109337" y="429371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DB92D0F-BB08-17D1-F20A-F29CC09A4557}"/>
              </a:ext>
            </a:extLst>
          </p:cNvPr>
          <p:cNvSpPr/>
          <p:nvPr/>
        </p:nvSpPr>
        <p:spPr>
          <a:xfrm>
            <a:off x="1109337" y="548603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128C15B-8215-BCBE-1BFA-17A65C6DCB0E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680837" y="4579464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E2F41D1-B2CB-FDC6-5295-316F1ECF435B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1680837" y="4580851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6C75F7CD-20B9-3749-E3A3-551AB43236B2}"/>
              </a:ext>
            </a:extLst>
          </p:cNvPr>
          <p:cNvSpPr/>
          <p:nvPr/>
        </p:nvSpPr>
        <p:spPr>
          <a:xfrm>
            <a:off x="2858127" y="4295101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EFDE491-EA87-4E78-59B6-7B19738CD7DD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680837" y="4579464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BC76E1A5-C40A-D791-7E16-56EEB3F28F44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680837" y="5771780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7766242E-39BA-9400-02BE-253ED04E4DF5}"/>
              </a:ext>
            </a:extLst>
          </p:cNvPr>
          <p:cNvSpPr/>
          <p:nvPr/>
        </p:nvSpPr>
        <p:spPr>
          <a:xfrm>
            <a:off x="3934071" y="4866601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7B06EDD-E994-7141-F7FC-DC279B703026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>
            <a:off x="3429627" y="4580851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EA558F23-4210-8CBE-5993-74D40C3C511C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3429627" y="5152351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EBABDDD6-592D-9595-E7D0-D4F5688FC540}"/>
                  </a:ext>
                </a:extLst>
              </p:cNvPr>
              <p:cNvSpPr txBox="1"/>
              <p:nvPr/>
            </p:nvSpPr>
            <p:spPr>
              <a:xfrm>
                <a:off x="1215052" y="4344104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EBABDDD6-592D-9595-E7D0-D4F5688FC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052" y="4344104"/>
                <a:ext cx="322139" cy="400110"/>
              </a:xfrm>
              <a:prstGeom prst="rect">
                <a:avLst/>
              </a:prstGeom>
              <a:blipFill>
                <a:blip r:embed="rId3"/>
                <a:stretch>
                  <a:fillRect r="-230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F4E32E2-49F8-964C-ABD7-7D142BC64DD6}"/>
                  </a:ext>
                </a:extLst>
              </p:cNvPr>
              <p:cNvSpPr txBox="1"/>
              <p:nvPr/>
            </p:nvSpPr>
            <p:spPr>
              <a:xfrm>
                <a:off x="1191269" y="5549098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F4E32E2-49F8-964C-ABD7-7D142BC64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269" y="5549098"/>
                <a:ext cx="44485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71710462-323E-4038-FA67-CCB74522BE62}"/>
                  </a:ext>
                </a:extLst>
              </p:cNvPr>
              <p:cNvSpPr txBox="1"/>
              <p:nvPr/>
            </p:nvSpPr>
            <p:spPr>
              <a:xfrm>
                <a:off x="2915144" y="4370345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71710462-323E-4038-FA67-CCB74522B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144" y="4370345"/>
                <a:ext cx="51587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0ADF54E5-1B42-DE03-09C4-8A4A67B478A4}"/>
                  </a:ext>
                </a:extLst>
              </p:cNvPr>
              <p:cNvSpPr txBox="1"/>
              <p:nvPr/>
            </p:nvSpPr>
            <p:spPr>
              <a:xfrm>
                <a:off x="3967599" y="4958283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0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0ADF54E5-1B42-DE03-09C4-8A4A67B47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599" y="4958283"/>
                <a:ext cx="504444" cy="400110"/>
              </a:xfrm>
              <a:prstGeom prst="rect">
                <a:avLst/>
              </a:prstGeom>
              <a:blipFill>
                <a:blip r:embed="rId6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55FB0801-F045-1040-C9DA-A67B6962770E}"/>
                  </a:ext>
                </a:extLst>
              </p:cNvPr>
              <p:cNvSpPr txBox="1"/>
              <p:nvPr/>
            </p:nvSpPr>
            <p:spPr>
              <a:xfrm>
                <a:off x="2891655" y="5561049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55FB0801-F045-1040-C9DA-A67B69627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655" y="5561049"/>
                <a:ext cx="50444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橢圓 26">
            <a:extLst>
              <a:ext uri="{FF2B5EF4-FFF2-40B4-BE49-F238E27FC236}">
                <a16:creationId xmlns:a16="http://schemas.microsoft.com/office/drawing/2014/main" id="{2FED192D-773D-C148-1D29-09DA2819341A}"/>
              </a:ext>
            </a:extLst>
          </p:cNvPr>
          <p:cNvSpPr/>
          <p:nvPr/>
        </p:nvSpPr>
        <p:spPr>
          <a:xfrm>
            <a:off x="2846697" y="548058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53252961-310F-14E9-1E68-0145A323984E}"/>
              </a:ext>
            </a:extLst>
          </p:cNvPr>
          <p:cNvSpPr/>
          <p:nvPr/>
        </p:nvSpPr>
        <p:spPr>
          <a:xfrm>
            <a:off x="6361380" y="429371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F13AABE7-F2B6-DA6A-905B-812B59C2740E}"/>
              </a:ext>
            </a:extLst>
          </p:cNvPr>
          <p:cNvSpPr/>
          <p:nvPr/>
        </p:nvSpPr>
        <p:spPr>
          <a:xfrm>
            <a:off x="6361380" y="548603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50F18839-22D2-927B-0F06-CA434A9CFC7C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6932880" y="4579464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4F4FE554-1966-088E-56A1-A9F6ABA88A46}"/>
              </a:ext>
            </a:extLst>
          </p:cNvPr>
          <p:cNvCxnSpPr>
            <a:cxnSpLocks/>
            <a:stCxn id="31" idx="6"/>
            <a:endCxn id="34" idx="2"/>
          </p:cNvCxnSpPr>
          <p:nvPr/>
        </p:nvCxnSpPr>
        <p:spPr>
          <a:xfrm flipV="1">
            <a:off x="6932880" y="4580851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>
            <a:extLst>
              <a:ext uri="{FF2B5EF4-FFF2-40B4-BE49-F238E27FC236}">
                <a16:creationId xmlns:a16="http://schemas.microsoft.com/office/drawing/2014/main" id="{441FF42F-FC74-33EB-88EC-F24B8A86BC8C}"/>
              </a:ext>
            </a:extLst>
          </p:cNvPr>
          <p:cNvSpPr/>
          <p:nvPr/>
        </p:nvSpPr>
        <p:spPr>
          <a:xfrm>
            <a:off x="8110170" y="4295101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44168EE2-7ED5-0BE3-3529-7C2A1013AE0C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>
          <a:xfrm>
            <a:off x="6932880" y="4579464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5E524256-2F11-5276-0B2E-B2F1E3065911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6932880" y="5771780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>
            <a:extLst>
              <a:ext uri="{FF2B5EF4-FFF2-40B4-BE49-F238E27FC236}">
                <a16:creationId xmlns:a16="http://schemas.microsoft.com/office/drawing/2014/main" id="{CA2E8453-E1A5-2C30-3DEF-99746C77A921}"/>
              </a:ext>
            </a:extLst>
          </p:cNvPr>
          <p:cNvSpPr/>
          <p:nvPr/>
        </p:nvSpPr>
        <p:spPr>
          <a:xfrm>
            <a:off x="9689656" y="429371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B175C885-E0C8-DEF2-2705-7AF564501BFA}"/>
              </a:ext>
            </a:extLst>
          </p:cNvPr>
          <p:cNvCxnSpPr>
            <a:cxnSpLocks/>
            <a:stCxn id="34" idx="6"/>
            <a:endCxn id="37" idx="2"/>
          </p:cNvCxnSpPr>
          <p:nvPr/>
        </p:nvCxnSpPr>
        <p:spPr>
          <a:xfrm flipV="1">
            <a:off x="8681670" y="4579464"/>
            <a:ext cx="1007986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C2B5C706-F1F8-69A1-9026-4156E9D2CAF3}"/>
              </a:ext>
            </a:extLst>
          </p:cNvPr>
          <p:cNvCxnSpPr>
            <a:cxnSpLocks/>
            <a:stCxn id="51" idx="6"/>
            <a:endCxn id="37" idx="2"/>
          </p:cNvCxnSpPr>
          <p:nvPr/>
        </p:nvCxnSpPr>
        <p:spPr>
          <a:xfrm flipV="1">
            <a:off x="8670240" y="4579464"/>
            <a:ext cx="1019416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BD23AD4D-2B03-9834-83A5-B4D15B064E3A}"/>
                  </a:ext>
                </a:extLst>
              </p:cNvPr>
              <p:cNvSpPr txBox="1"/>
              <p:nvPr/>
            </p:nvSpPr>
            <p:spPr>
              <a:xfrm>
                <a:off x="6467095" y="4344104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BD23AD4D-2B03-9834-83A5-B4D15B064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095" y="4344104"/>
                <a:ext cx="322139" cy="400110"/>
              </a:xfrm>
              <a:prstGeom prst="rect">
                <a:avLst/>
              </a:prstGeom>
              <a:blipFill>
                <a:blip r:embed="rId8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20063FF2-0CBE-1ABE-1FC0-D0726396056F}"/>
                  </a:ext>
                </a:extLst>
              </p:cNvPr>
              <p:cNvSpPr txBox="1"/>
              <p:nvPr/>
            </p:nvSpPr>
            <p:spPr>
              <a:xfrm>
                <a:off x="6443312" y="5549098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20063FF2-0CBE-1ABE-1FC0-D07263960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312" y="5549098"/>
                <a:ext cx="44485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25A4BB97-68CF-7476-B1C3-877DD07923A1}"/>
                  </a:ext>
                </a:extLst>
              </p:cNvPr>
              <p:cNvSpPr txBox="1"/>
              <p:nvPr/>
            </p:nvSpPr>
            <p:spPr>
              <a:xfrm>
                <a:off x="8167187" y="4370345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25A4BB97-68CF-7476-B1C3-877DD0792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187" y="4370345"/>
                <a:ext cx="51587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705D441-B99D-BD55-41D6-215600744D0B}"/>
                  </a:ext>
                </a:extLst>
              </p:cNvPr>
              <p:cNvSpPr txBox="1"/>
              <p:nvPr/>
            </p:nvSpPr>
            <p:spPr>
              <a:xfrm>
                <a:off x="9723184" y="4385396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000" i="1" baseline="-2500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705D441-B99D-BD55-41D6-215600744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184" y="4385396"/>
                <a:ext cx="504444" cy="400110"/>
              </a:xfrm>
              <a:prstGeom prst="rect">
                <a:avLst/>
              </a:prstGeom>
              <a:blipFill>
                <a:blip r:embed="rId11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4DE58713-73A7-8547-9C4E-1D9E83F6B764}"/>
                  </a:ext>
                </a:extLst>
              </p:cNvPr>
              <p:cNvSpPr txBox="1"/>
              <p:nvPr/>
            </p:nvSpPr>
            <p:spPr>
              <a:xfrm>
                <a:off x="8143698" y="5561049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4DE58713-73A7-8547-9C4E-1D9E83F6B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698" y="5561049"/>
                <a:ext cx="50444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橢圓 50">
            <a:extLst>
              <a:ext uri="{FF2B5EF4-FFF2-40B4-BE49-F238E27FC236}">
                <a16:creationId xmlns:a16="http://schemas.microsoft.com/office/drawing/2014/main" id="{3017AE35-0437-8ECF-FB73-B0878DA4AD14}"/>
              </a:ext>
            </a:extLst>
          </p:cNvPr>
          <p:cNvSpPr/>
          <p:nvPr/>
        </p:nvSpPr>
        <p:spPr>
          <a:xfrm>
            <a:off x="8098740" y="548058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532566E6-0641-84E5-D6C1-73F5BD08D14E}"/>
              </a:ext>
            </a:extLst>
          </p:cNvPr>
          <p:cNvCxnSpPr>
            <a:cxnSpLocks/>
            <a:endCxn id="57" idx="2"/>
          </p:cNvCxnSpPr>
          <p:nvPr/>
        </p:nvCxnSpPr>
        <p:spPr>
          <a:xfrm>
            <a:off x="8670240" y="4564092"/>
            <a:ext cx="1019416" cy="11992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橢圓 56">
            <a:extLst>
              <a:ext uri="{FF2B5EF4-FFF2-40B4-BE49-F238E27FC236}">
                <a16:creationId xmlns:a16="http://schemas.microsoft.com/office/drawing/2014/main" id="{A7920916-7AD2-60BC-7E73-C37D383056E7}"/>
              </a:ext>
            </a:extLst>
          </p:cNvPr>
          <p:cNvSpPr/>
          <p:nvPr/>
        </p:nvSpPr>
        <p:spPr>
          <a:xfrm>
            <a:off x="9689656" y="5477615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F5A3A975-D4E1-EB11-8B4B-B5A2818DD2BB}"/>
                  </a:ext>
                </a:extLst>
              </p:cNvPr>
              <p:cNvSpPr txBox="1"/>
              <p:nvPr/>
            </p:nvSpPr>
            <p:spPr>
              <a:xfrm>
                <a:off x="9723184" y="5569297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0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F5A3A975-D4E1-EB11-8B4B-B5A2818DD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184" y="5569297"/>
                <a:ext cx="504444" cy="400110"/>
              </a:xfrm>
              <a:prstGeom prst="rect">
                <a:avLst/>
              </a:prstGeom>
              <a:blipFill>
                <a:blip r:embed="rId13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2FE66D13-6C7B-E935-C153-7831E9C69B91}"/>
              </a:ext>
            </a:extLst>
          </p:cNvPr>
          <p:cNvCxnSpPr>
            <a:cxnSpLocks/>
            <a:stCxn id="51" idx="6"/>
            <a:endCxn id="57" idx="2"/>
          </p:cNvCxnSpPr>
          <p:nvPr/>
        </p:nvCxnSpPr>
        <p:spPr>
          <a:xfrm flipV="1">
            <a:off x="8670240" y="5763365"/>
            <a:ext cx="1019416" cy="29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C9F9DE04-A461-3ACC-E2E7-4107F838322D}"/>
              </a:ext>
            </a:extLst>
          </p:cNvPr>
          <p:cNvSpPr txBox="1"/>
          <p:nvPr/>
        </p:nvSpPr>
        <p:spPr>
          <a:xfrm>
            <a:off x="10249726" y="4967685"/>
            <a:ext cx="161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Classification</a:t>
            </a:r>
            <a:endParaRPr kumimoji="1" lang="zh-TW" altLang="en-US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6D49846D-F153-C5E6-6E94-4722750BF48D}"/>
              </a:ext>
            </a:extLst>
          </p:cNvPr>
          <p:cNvSpPr txBox="1"/>
          <p:nvPr/>
        </p:nvSpPr>
        <p:spPr>
          <a:xfrm>
            <a:off x="4598925" y="4690686"/>
            <a:ext cx="1602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Regression /</a:t>
            </a:r>
          </a:p>
          <a:p>
            <a:r>
              <a:rPr kumimoji="1" lang="en-US" altLang="zh-TW" dirty="0"/>
              <a:t>Binary Classification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703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 animBg="1"/>
      <p:bldP spid="48" grpId="0"/>
      <p:bldP spid="5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FE15D-E225-C52E-5576-FE8D3BCF0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Flatten?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CCCDE0-0CE6-9869-7BF1-D4D6F9F55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F993318-08B0-32D4-66F2-19A6E8CEEA8B}"/>
              </a:ext>
            </a:extLst>
          </p:cNvPr>
          <p:cNvSpPr txBox="1"/>
          <p:nvPr/>
        </p:nvSpPr>
        <p:spPr>
          <a:xfrm>
            <a:off x="636815" y="1928013"/>
            <a:ext cx="1091837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以分類任務來說，我們需要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Fully-connected layers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CNN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常被用於分類任務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613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69205-63D9-64C5-0C42-1C3E4F8C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Examples of Convolutions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FCF5FA-EC83-05C3-775E-65B473FDE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6F0030-E68A-DDBB-99FA-D1DFE6D6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722" y="2385098"/>
            <a:ext cx="2951648" cy="313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AF486A9-BF46-1329-334D-B2B4E35A8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312" y="2385098"/>
            <a:ext cx="3037771" cy="297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BE43F88-9EA0-84C5-D73C-0F9AF8E4E1AF}"/>
              </a:ext>
            </a:extLst>
          </p:cNvPr>
          <p:cNvSpPr txBox="1"/>
          <p:nvPr/>
        </p:nvSpPr>
        <p:spPr>
          <a:xfrm>
            <a:off x="2621706" y="6194135"/>
            <a:ext cx="6981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hannibunny.github.io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mlbook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neuralnetworks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convolutionDemos.html</a:t>
            </a:r>
            <a:endParaRPr kumimoji="1" lang="zh-TW" altLang="en-US" sz="1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74A77AF-F6B2-2136-8350-A0484A9E702A}"/>
              </a:ext>
            </a:extLst>
          </p:cNvPr>
          <p:cNvSpPr txBox="1"/>
          <p:nvPr/>
        </p:nvSpPr>
        <p:spPr>
          <a:xfrm>
            <a:off x="2324917" y="1798857"/>
            <a:ext cx="278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Padding = 0, stride = 1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A5E5B8E-A401-53A7-E71F-6DB53B84B665}"/>
              </a:ext>
            </a:extLst>
          </p:cNvPr>
          <p:cNvSpPr txBox="1"/>
          <p:nvPr/>
        </p:nvSpPr>
        <p:spPr>
          <a:xfrm>
            <a:off x="6179540" y="1798857"/>
            <a:ext cx="275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Padding = 0, stride = 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94433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ADF92E-B5A8-D2C9-16E4-EE0DB245D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CNN Summary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841A6B-01EF-5CBE-F220-27940AAD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FA76626-3C10-AE6F-B4B3-8FF3F784CD37}"/>
              </a:ext>
            </a:extLst>
          </p:cNvPr>
          <p:cNvSpPr txBox="1"/>
          <p:nvPr/>
        </p:nvSpPr>
        <p:spPr>
          <a:xfrm>
            <a:off x="636815" y="1897533"/>
            <a:ext cx="1091837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為影像資料量身定做，用來捕捉空間資訊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(Spatial Information)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Parameter sharing 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參數共享機制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降低用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MLP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來進行影像任務的參數量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25214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12265A-7A1D-FEB2-B3B2-7084F139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 err="1"/>
              <a:t>ConvNets</a:t>
            </a:r>
            <a:r>
              <a:rPr kumimoji="1" lang="en" altLang="zh-TW" dirty="0"/>
              <a:t> are everywhere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8F1247-CA77-876E-722C-4F7CFD43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6B4BE4-6D6A-0754-D011-741F5E8D4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1" y="2137767"/>
            <a:ext cx="4270037" cy="360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467AF33-E926-CE59-45F4-1C49E319454F}"/>
              </a:ext>
            </a:extLst>
          </p:cNvPr>
          <p:cNvSpPr txBox="1"/>
          <p:nvPr/>
        </p:nvSpPr>
        <p:spPr>
          <a:xfrm>
            <a:off x="1064562" y="1794904"/>
            <a:ext cx="3447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Object Detection with YOLO</a:t>
            </a:r>
            <a:endParaRPr kumimoji="1" lang="zh-TW" altLang="en-US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597930D-6B42-ACA0-B55F-7937B3964FE5}"/>
              </a:ext>
            </a:extLst>
          </p:cNvPr>
          <p:cNvSpPr txBox="1"/>
          <p:nvPr/>
        </p:nvSpPr>
        <p:spPr>
          <a:xfrm>
            <a:off x="778006" y="5742723"/>
            <a:ext cx="4020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pjreddie.com</a:t>
            </a:r>
            <a:r>
              <a:rPr kumimoji="1" lang="en-US" altLang="zh-TW" sz="1400" dirty="0"/>
              <a:t>/darknet/yolo/</a:t>
            </a:r>
            <a:endParaRPr kumimoji="1" lang="zh-TW" altLang="en-US" sz="1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E9E3E59-B7E5-A80C-42FC-2CB4D10DA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478" y="2261940"/>
            <a:ext cx="4460661" cy="335661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A15A22E-CDDC-1FD9-0AF9-13446B11ADE3}"/>
              </a:ext>
            </a:extLst>
          </p:cNvPr>
          <p:cNvSpPr txBox="1"/>
          <p:nvPr/>
        </p:nvSpPr>
        <p:spPr>
          <a:xfrm>
            <a:off x="6948784" y="5742723"/>
            <a:ext cx="38898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</a:t>
            </a:r>
            <a:r>
              <a:rPr kumimoji="1" lang="en" altLang="zh-TW" sz="1400" dirty="0" err="1"/>
              <a:t>Gatys</a:t>
            </a:r>
            <a:r>
              <a:rPr kumimoji="1" lang="en" altLang="zh-TW" sz="1400" dirty="0"/>
              <a:t>, Leon A., Alexander S. Ecker, and Matthias </a:t>
            </a:r>
            <a:r>
              <a:rPr kumimoji="1" lang="en" altLang="zh-TW" sz="1400" dirty="0" err="1"/>
              <a:t>Bethge</a:t>
            </a:r>
            <a:r>
              <a:rPr kumimoji="1" lang="en" altLang="zh-TW" sz="1400" dirty="0"/>
              <a:t>. "Image style transfer using convolutional neural networks." CVPR. 2016.</a:t>
            </a:r>
            <a:endParaRPr kumimoji="1" lang="zh-TW" altLang="en-US" sz="1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30CD8BD-7475-AB77-206B-EAA25B37A0CD}"/>
              </a:ext>
            </a:extLst>
          </p:cNvPr>
          <p:cNvSpPr txBox="1"/>
          <p:nvPr/>
        </p:nvSpPr>
        <p:spPr>
          <a:xfrm>
            <a:off x="7268824" y="1768435"/>
            <a:ext cx="301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Style Transfer with CNN</a:t>
            </a:r>
            <a:endParaRPr kumimoji="1" lang="zh-TW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CBA679A-148D-CA7A-FE56-246D9B28E3AA}"/>
              </a:ext>
            </a:extLst>
          </p:cNvPr>
          <p:cNvSpPr/>
          <p:nvPr/>
        </p:nvSpPr>
        <p:spPr>
          <a:xfrm>
            <a:off x="6430536" y="2164236"/>
            <a:ext cx="282497" cy="4005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88459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D038F2-90E8-5217-422A-BD5F3A5F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Advanced CNNs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F57CB7-E665-1BC0-C0BC-41AC947B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5FB99C0-C112-C572-EFF2-C14DBFA243E7}"/>
              </a:ext>
            </a:extLst>
          </p:cNvPr>
          <p:cNvSpPr txBox="1"/>
          <p:nvPr/>
        </p:nvSpPr>
        <p:spPr>
          <a:xfrm>
            <a:off x="636815" y="1928013"/>
            <a:ext cx="109183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[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ResNet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] Deep Residual Learning for Image Recognition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https://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arxiv.org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/abs/1512.03385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[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DenseNet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] Densely Connected Convolutional Networks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https://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arxiv.org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/abs/1608.06993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https://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slazebni.cs.illinois.edu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/spring17/lec04_advanced_cnn.pdf</a:t>
            </a:r>
          </a:p>
        </p:txBody>
      </p:sp>
    </p:spTree>
    <p:extLst>
      <p:ext uri="{BB962C8B-B14F-4D97-AF65-F5344CB8AC3E}">
        <p14:creationId xmlns:p14="http://schemas.microsoft.com/office/powerpoint/2010/main" val="35995469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93494F-1C3B-3D6B-A72E-E48366CA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Additional Links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565246-5560-F81C-59D7-7A88C4F9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8A1C55F-1531-41D1-3ADF-3B915E461B49}"/>
              </a:ext>
            </a:extLst>
          </p:cNvPr>
          <p:cNvSpPr txBox="1"/>
          <p:nvPr/>
        </p:nvSpPr>
        <p:spPr>
          <a:xfrm>
            <a:off x="653144" y="1806093"/>
            <a:ext cx="10918370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b="1" dirty="0" err="1"/>
              <a:t>PyTorch</a:t>
            </a:r>
            <a:r>
              <a:rPr kumimoji="1" lang="en-US" altLang="zh-TW" sz="2400" b="1" dirty="0"/>
              <a:t> CNN example</a:t>
            </a:r>
            <a:r>
              <a:rPr kumimoji="1" lang="en-US" altLang="zh-TW" sz="2400" dirty="0"/>
              <a:t>: https://</a:t>
            </a:r>
            <a:r>
              <a:rPr kumimoji="1" lang="en-US" altLang="zh-TW" sz="2400" dirty="0" err="1"/>
              <a:t>pytorch.org</a:t>
            </a:r>
            <a:r>
              <a:rPr kumimoji="1" lang="en-US" altLang="zh-TW" sz="2400" dirty="0"/>
              <a:t>/tutorials/beginner/blitz/cifar10_tutorial.html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b="1" dirty="0"/>
              <a:t>Batch Normalization: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wandb.ai</a:t>
            </a:r>
            <a:r>
              <a:rPr kumimoji="1" lang="en-US" altLang="zh-TW" sz="2400" dirty="0"/>
              <a:t>/</a:t>
            </a:r>
            <a:r>
              <a:rPr kumimoji="1" lang="en-US" altLang="zh-TW" sz="2400" dirty="0" err="1"/>
              <a:t>wandb_fc</a:t>
            </a:r>
            <a:r>
              <a:rPr kumimoji="1" lang="en-US" altLang="zh-TW" sz="2400" dirty="0"/>
              <a:t>/</a:t>
            </a:r>
            <a:r>
              <a:rPr kumimoji="1" lang="en-US" altLang="zh-TW" sz="2400" dirty="0" err="1"/>
              <a:t>GroupNorm</a:t>
            </a:r>
            <a:r>
              <a:rPr kumimoji="1" lang="en-US" altLang="zh-TW" sz="2400" dirty="0"/>
              <a:t>/reports/Group-Normalization-in-</a:t>
            </a:r>
            <a:r>
              <a:rPr kumimoji="1" lang="en-US" altLang="zh-TW" sz="2400" dirty="0" err="1"/>
              <a:t>Pytorch</a:t>
            </a:r>
            <a:r>
              <a:rPr kumimoji="1" lang="en-US" altLang="zh-TW" sz="2400" dirty="0"/>
              <a:t>-With-Examples---VmlldzoxMzU0MzMy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towardsdatascience.com</a:t>
            </a:r>
            <a:r>
              <a:rPr kumimoji="1" lang="en-US" altLang="zh-TW" sz="2400" dirty="0"/>
              <a:t>/batch-norm-explained-visually-how-it-works-and-why-neural-networks-need-it-b18919692739/</a:t>
            </a:r>
          </a:p>
        </p:txBody>
      </p:sp>
    </p:spTree>
    <p:extLst>
      <p:ext uri="{BB962C8B-B14F-4D97-AF65-F5344CB8AC3E}">
        <p14:creationId xmlns:p14="http://schemas.microsoft.com/office/powerpoint/2010/main" val="27739329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02" y="2769461"/>
            <a:ext cx="4071257" cy="204678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劉美辰</a:t>
            </a:r>
          </a:p>
          <a:p>
            <a:pPr marL="0" indent="0"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m1461014@cgu.edu.tw</a:t>
            </a: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365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B64E37-7043-078E-7B83-7467617BF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Images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0A23AB-9BCE-EABA-8269-69C9EF51B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34683814-8D2B-E588-5AB3-71151E707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8849"/>
            <a:ext cx="5301415" cy="4134913"/>
          </a:xfrm>
          <a:prstGeom prst="rect">
            <a:avLst/>
          </a:prstGeom>
        </p:spPr>
      </p:pic>
      <p:pic>
        <p:nvPicPr>
          <p:cNvPr id="1026" name="Picture 2" descr="MNIST sample images">
            <a:extLst>
              <a:ext uri="{FF2B5EF4-FFF2-40B4-BE49-F238E27FC236}">
                <a16:creationId xmlns:a16="http://schemas.microsoft.com/office/drawing/2014/main" id="{77E0A46E-6E3D-EBA1-E4CB-E70A8A8AA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76"/>
          <a:stretch/>
        </p:blipFill>
        <p:spPr bwMode="auto">
          <a:xfrm>
            <a:off x="778257" y="2051301"/>
            <a:ext cx="4469985" cy="429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59721FE7-A879-FFF3-2101-C6B6A30E33FE}"/>
              </a:ext>
            </a:extLst>
          </p:cNvPr>
          <p:cNvSpPr txBox="1"/>
          <p:nvPr/>
        </p:nvSpPr>
        <p:spPr>
          <a:xfrm>
            <a:off x="2571251" y="1589635"/>
            <a:ext cx="1361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MNIST</a:t>
            </a:r>
            <a:endParaRPr kumimoji="1" lang="zh-TW" altLang="en-US" sz="2400" b="1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F50BCEE-4A46-719B-7D59-AE6FB75BA260}"/>
              </a:ext>
            </a:extLst>
          </p:cNvPr>
          <p:cNvSpPr txBox="1"/>
          <p:nvPr/>
        </p:nvSpPr>
        <p:spPr>
          <a:xfrm>
            <a:off x="8259027" y="1589636"/>
            <a:ext cx="1606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CIFAR-10</a:t>
            </a:r>
            <a:endParaRPr kumimoji="1" lang="zh-TW" altLang="en-US" sz="2400" b="1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3FABE7C-8126-DF67-B8E5-96917ED18982}"/>
              </a:ext>
            </a:extLst>
          </p:cNvPr>
          <p:cNvSpPr txBox="1"/>
          <p:nvPr/>
        </p:nvSpPr>
        <p:spPr>
          <a:xfrm>
            <a:off x="7428410" y="6415560"/>
            <a:ext cx="3509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www.cs.toronto.edu</a:t>
            </a:r>
            <a:r>
              <a:rPr kumimoji="1" lang="en" altLang="zh-TW" sz="1400" dirty="0"/>
              <a:t>/~</a:t>
            </a:r>
            <a:r>
              <a:rPr kumimoji="1" lang="en" altLang="zh-TW" sz="1400" dirty="0" err="1"/>
              <a:t>kriz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cifar.html</a:t>
            </a:r>
            <a:endParaRPr kumimoji="1" lang="zh-TW" altLang="en-US" sz="1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7224516-B435-6AF9-D016-E3761C22D2CB}"/>
              </a:ext>
            </a:extLst>
          </p:cNvPr>
          <p:cNvSpPr txBox="1"/>
          <p:nvPr/>
        </p:nvSpPr>
        <p:spPr>
          <a:xfrm>
            <a:off x="1738687" y="6415560"/>
            <a:ext cx="3509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http://</a:t>
            </a:r>
            <a:r>
              <a:rPr kumimoji="1" lang="en" altLang="zh-TW" sz="1400" dirty="0" err="1"/>
              <a:t>yann.lecun.com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exdb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mnist</a:t>
            </a:r>
            <a:r>
              <a:rPr kumimoji="1" lang="en" altLang="zh-TW" sz="1400" dirty="0"/>
              <a:t>/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69626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0E0DE2DC-EBE6-93E6-B71E-E4BAB0AE9E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6084848" y="2886371"/>
            <a:ext cx="1842214" cy="184672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0802E7-F596-D86D-1EBA-E3AD1D6BD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RGB Image</a:t>
            </a:r>
            <a:r>
              <a:rPr kumimoji="1" lang="en-US" altLang="zh-TW" dirty="0"/>
              <a:t>s</a:t>
            </a:r>
            <a:r>
              <a:rPr kumimoji="1" lang="en" altLang="zh-TW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彩色影像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E23704-5749-D4E7-8279-53F85BD73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BEBECF8-347F-7389-9D7A-64AACE6F8E50}"/>
              </a:ext>
            </a:extLst>
          </p:cNvPr>
          <p:cNvSpPr txBox="1"/>
          <p:nvPr/>
        </p:nvSpPr>
        <p:spPr>
          <a:xfrm>
            <a:off x="653144" y="1698517"/>
            <a:ext cx="10918370" cy="587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RGB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代表紅色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(Red)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、綠色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(Green)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及藍色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(Blue)</a:t>
            </a:r>
          </a:p>
        </p:txBody>
      </p:sp>
      <p:pic>
        <p:nvPicPr>
          <p:cNvPr id="9" name="圖片 8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AC950591-601E-FD86-0930-F34F44A2A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2541600" y="2913263"/>
            <a:ext cx="1842214" cy="1846729"/>
          </a:xfrm>
          <a:prstGeom prst="rect">
            <a:avLst/>
          </a:prstGeom>
        </p:spPr>
      </p:pic>
      <p:pic>
        <p:nvPicPr>
          <p:cNvPr id="11" name="圖片 10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7B557C32-E1DE-94CC-64C2-FABE1B075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6935365" y="2796724"/>
            <a:ext cx="1842214" cy="184672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0" name="圖片 9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8CC0B977-4F48-4F38-0E4F-4ABA019A60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7785882" y="2796724"/>
            <a:ext cx="1842214" cy="184672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FB84465C-A5F4-B744-CD9A-4D8779B2E510}"/>
              </a:ext>
            </a:extLst>
          </p:cNvPr>
          <p:cNvCxnSpPr/>
          <p:nvPr/>
        </p:nvCxnSpPr>
        <p:spPr>
          <a:xfrm>
            <a:off x="4957482" y="3899381"/>
            <a:ext cx="7888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E002522-278A-D456-FCD9-19BC5E223C95}"/>
              </a:ext>
            </a:extLst>
          </p:cNvPr>
          <p:cNvSpPr txBox="1"/>
          <p:nvPr/>
        </p:nvSpPr>
        <p:spPr>
          <a:xfrm>
            <a:off x="2395870" y="4921360"/>
            <a:ext cx="2133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Example shape:</a:t>
            </a:r>
          </a:p>
          <a:p>
            <a:pPr algn="ctr"/>
            <a:r>
              <a:rPr kumimoji="1" lang="en-US" altLang="zh-TW" sz="2000" dirty="0"/>
              <a:t>(3, 128, 128)</a:t>
            </a:r>
            <a:endParaRPr kumimoji="1" lang="zh-TW" altLang="en-US" sz="20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B86168D-510C-1D1F-02C3-37582AD0D569}"/>
              </a:ext>
            </a:extLst>
          </p:cNvPr>
          <p:cNvSpPr txBox="1"/>
          <p:nvPr/>
        </p:nvSpPr>
        <p:spPr>
          <a:xfrm>
            <a:off x="8100744" y="5058517"/>
            <a:ext cx="135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Red</a:t>
            </a:r>
          </a:p>
          <a:p>
            <a:pPr algn="ctr"/>
            <a:r>
              <a:rPr kumimoji="1" lang="en-US" altLang="zh-TW" dirty="0"/>
              <a:t>Channel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83443D1-D3E7-330E-0ED4-E51E00C8C8DE}"/>
              </a:ext>
            </a:extLst>
          </p:cNvPr>
          <p:cNvSpPr txBox="1"/>
          <p:nvPr/>
        </p:nvSpPr>
        <p:spPr>
          <a:xfrm>
            <a:off x="7005955" y="5058517"/>
            <a:ext cx="135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Green</a:t>
            </a:r>
          </a:p>
          <a:p>
            <a:pPr algn="ctr"/>
            <a:r>
              <a:rPr kumimoji="1" lang="en-US" altLang="zh-TW" dirty="0"/>
              <a:t>Channel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FB237E8-9095-00EA-B33D-2FBA58A11A20}"/>
              </a:ext>
            </a:extLst>
          </p:cNvPr>
          <p:cNvSpPr txBox="1"/>
          <p:nvPr/>
        </p:nvSpPr>
        <p:spPr>
          <a:xfrm>
            <a:off x="5911166" y="5058517"/>
            <a:ext cx="135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Blue</a:t>
            </a:r>
          </a:p>
          <a:p>
            <a:pPr algn="ctr"/>
            <a:r>
              <a:rPr kumimoji="1" lang="en-US" altLang="zh-TW" dirty="0"/>
              <a:t>Channel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93F3942-2205-E6C2-7200-E5D2BDDD00DC}"/>
              </a:ext>
            </a:extLst>
          </p:cNvPr>
          <p:cNvSpPr txBox="1"/>
          <p:nvPr/>
        </p:nvSpPr>
        <p:spPr>
          <a:xfrm>
            <a:off x="1990165" y="6209670"/>
            <a:ext cx="1035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channels</a:t>
            </a:r>
            <a:endParaRPr kumimoji="1" lang="zh-TW" altLang="en-US" sz="16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EA7D907-8C24-8964-9B84-B496C6A4E002}"/>
              </a:ext>
            </a:extLst>
          </p:cNvPr>
          <p:cNvSpPr txBox="1"/>
          <p:nvPr/>
        </p:nvSpPr>
        <p:spPr>
          <a:xfrm>
            <a:off x="2916481" y="6209670"/>
            <a:ext cx="887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height</a:t>
            </a:r>
            <a:endParaRPr kumimoji="1" lang="zh-TW" altLang="en-US" sz="16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75C8EF5-C19D-F93B-F7EE-8E741D448FAC}"/>
              </a:ext>
            </a:extLst>
          </p:cNvPr>
          <p:cNvSpPr txBox="1"/>
          <p:nvPr/>
        </p:nvSpPr>
        <p:spPr>
          <a:xfrm>
            <a:off x="3772046" y="6209670"/>
            <a:ext cx="887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width</a:t>
            </a:r>
            <a:endParaRPr kumimoji="1" lang="zh-TW" altLang="en-US" sz="1600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037812FC-2B84-47D6-6AD8-3ECC2247C13C}"/>
              </a:ext>
            </a:extLst>
          </p:cNvPr>
          <p:cNvCxnSpPr>
            <a:cxnSpLocks/>
          </p:cNvCxnSpPr>
          <p:nvPr/>
        </p:nvCxnSpPr>
        <p:spPr>
          <a:xfrm flipV="1">
            <a:off x="2541600" y="5704848"/>
            <a:ext cx="309176" cy="495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795346C0-2CD6-3F73-8DC0-C675A82EF850}"/>
              </a:ext>
            </a:extLst>
          </p:cNvPr>
          <p:cNvCxnSpPr>
            <a:cxnSpLocks/>
          </p:cNvCxnSpPr>
          <p:nvPr/>
        </p:nvCxnSpPr>
        <p:spPr>
          <a:xfrm flipV="1">
            <a:off x="3360234" y="5704848"/>
            <a:ext cx="0" cy="5048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74A482B1-4D91-2D44-2042-57072C679116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3952010" y="5704848"/>
            <a:ext cx="263789" cy="5048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711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217D5A-13BC-6C06-6C5D-8494A0078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Gray-scale Images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灰階影像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AA324A-1F39-9C28-B33A-45EA9AA3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17D94E-184C-3D05-7BD0-07A2529F0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777" y="2946029"/>
            <a:ext cx="1469858" cy="1477697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86277F9E-BA19-371B-84E7-74B6AD1355AB}"/>
              </a:ext>
            </a:extLst>
          </p:cNvPr>
          <p:cNvSpPr txBox="1"/>
          <p:nvPr/>
        </p:nvSpPr>
        <p:spPr>
          <a:xfrm>
            <a:off x="653144" y="1698517"/>
            <a:ext cx="10918370" cy="587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灰階影像只有一個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channel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491ECC2-E410-E6A3-8D40-16787036EE07}"/>
              </a:ext>
            </a:extLst>
          </p:cNvPr>
          <p:cNvSpPr txBox="1"/>
          <p:nvPr/>
        </p:nvSpPr>
        <p:spPr>
          <a:xfrm>
            <a:off x="2395870" y="4921360"/>
            <a:ext cx="2133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Example shape:</a:t>
            </a:r>
          </a:p>
          <a:p>
            <a:pPr algn="ctr"/>
            <a:r>
              <a:rPr kumimoji="1" lang="en-US" altLang="zh-TW" sz="2000" dirty="0"/>
              <a:t>(</a:t>
            </a:r>
            <a:r>
              <a:rPr kumimoji="1" lang="en-US" altLang="zh-TW" sz="2000" dirty="0">
                <a:solidFill>
                  <a:srgbClr val="FF0000"/>
                </a:solidFill>
              </a:rPr>
              <a:t>1</a:t>
            </a:r>
            <a:r>
              <a:rPr kumimoji="1" lang="en-US" altLang="zh-TW" sz="2000" dirty="0"/>
              <a:t>, 128, 128)</a:t>
            </a:r>
            <a:endParaRPr kumimoji="1" lang="zh-TW" altLang="en-US" sz="2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6BDF387-E8E3-AA1E-47FD-B5B104B77854}"/>
              </a:ext>
            </a:extLst>
          </p:cNvPr>
          <p:cNvSpPr txBox="1"/>
          <p:nvPr/>
        </p:nvSpPr>
        <p:spPr>
          <a:xfrm>
            <a:off x="1990165" y="6209670"/>
            <a:ext cx="1035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channels</a:t>
            </a:r>
            <a:endParaRPr kumimoji="1" lang="zh-TW" altLang="en-US" sz="16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CD04E99-1BA8-2F7D-CD2D-1A3C33CD2247}"/>
              </a:ext>
            </a:extLst>
          </p:cNvPr>
          <p:cNvSpPr txBox="1"/>
          <p:nvPr/>
        </p:nvSpPr>
        <p:spPr>
          <a:xfrm>
            <a:off x="2916481" y="6209670"/>
            <a:ext cx="887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height</a:t>
            </a:r>
            <a:endParaRPr kumimoji="1" lang="zh-TW" altLang="en-US" sz="16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9AB2F18-6140-C902-EFA0-F39AD47C8E6B}"/>
              </a:ext>
            </a:extLst>
          </p:cNvPr>
          <p:cNvSpPr txBox="1"/>
          <p:nvPr/>
        </p:nvSpPr>
        <p:spPr>
          <a:xfrm>
            <a:off x="3772046" y="6209670"/>
            <a:ext cx="887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width</a:t>
            </a:r>
            <a:endParaRPr kumimoji="1" lang="zh-TW" altLang="en-US" sz="1600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A2DE1934-56C4-87D4-D725-E8ABF22AE1E9}"/>
              </a:ext>
            </a:extLst>
          </p:cNvPr>
          <p:cNvCxnSpPr>
            <a:cxnSpLocks/>
          </p:cNvCxnSpPr>
          <p:nvPr/>
        </p:nvCxnSpPr>
        <p:spPr>
          <a:xfrm flipV="1">
            <a:off x="2541600" y="5704848"/>
            <a:ext cx="309176" cy="495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32A998B3-1C6D-0679-141B-FE2F993B62DD}"/>
              </a:ext>
            </a:extLst>
          </p:cNvPr>
          <p:cNvCxnSpPr>
            <a:cxnSpLocks/>
          </p:cNvCxnSpPr>
          <p:nvPr/>
        </p:nvCxnSpPr>
        <p:spPr>
          <a:xfrm flipV="1">
            <a:off x="3360234" y="5704848"/>
            <a:ext cx="0" cy="5048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A307661-9E39-F5B8-4183-F827D95E8B98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3952010" y="5704848"/>
            <a:ext cx="263789" cy="5048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959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2214D3-8121-4B1E-961C-5FEB31DD6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Image inputs are too big for an MLP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BD959D-C442-7071-00C0-F58DCFFB9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DECC944-7077-AC34-269B-5B09AB45FF46}"/>
              </a:ext>
            </a:extLst>
          </p:cNvPr>
          <p:cNvSpPr/>
          <p:nvPr/>
        </p:nvSpPr>
        <p:spPr>
          <a:xfrm>
            <a:off x="6438994" y="321807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9AB31EE-25CB-1931-E588-6D209EBB4220}"/>
              </a:ext>
            </a:extLst>
          </p:cNvPr>
          <p:cNvSpPr/>
          <p:nvPr/>
        </p:nvSpPr>
        <p:spPr>
          <a:xfrm>
            <a:off x="6438994" y="440627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2E8D9F8-2C03-6C7A-80B4-7DDDD7B12D28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7010494" y="3503820"/>
            <a:ext cx="1177290" cy="11882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410C1641-F75B-2677-83D2-B81BD2EB9A4F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7010494" y="3503820"/>
            <a:ext cx="1177290" cy="11882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F423A2C0-E719-BA2C-3334-EF304C7851E5}"/>
              </a:ext>
            </a:extLst>
          </p:cNvPr>
          <p:cNvSpPr/>
          <p:nvPr/>
        </p:nvSpPr>
        <p:spPr>
          <a:xfrm>
            <a:off x="8187784" y="321807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AFD0DA0-0791-C3E0-0FC2-973BBD434853}"/>
              </a:ext>
            </a:extLst>
          </p:cNvPr>
          <p:cNvSpPr/>
          <p:nvPr/>
        </p:nvSpPr>
        <p:spPr>
          <a:xfrm>
            <a:off x="8187784" y="440627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5FA3E44E-8B6F-544C-4BDF-C3E22562986B}"/>
              </a:ext>
            </a:extLst>
          </p:cNvPr>
          <p:cNvCxnSpPr>
            <a:cxnSpLocks/>
          </p:cNvCxnSpPr>
          <p:nvPr/>
        </p:nvCxnSpPr>
        <p:spPr>
          <a:xfrm>
            <a:off x="7010494" y="3503820"/>
            <a:ext cx="1177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4CBCB8B6-BEA5-B13A-1515-358A4E79A58C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7010494" y="4692026"/>
            <a:ext cx="1177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B36C948F-2BC3-C577-5A1E-C8B40A4D5F52}"/>
              </a:ext>
            </a:extLst>
          </p:cNvPr>
          <p:cNvSpPr/>
          <p:nvPr/>
        </p:nvSpPr>
        <p:spPr>
          <a:xfrm>
            <a:off x="9936574" y="321807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CD6E10E-0818-E7CC-739C-BE7D7ADDF9A6}"/>
              </a:ext>
            </a:extLst>
          </p:cNvPr>
          <p:cNvCxnSpPr>
            <a:cxnSpLocks/>
          </p:cNvCxnSpPr>
          <p:nvPr/>
        </p:nvCxnSpPr>
        <p:spPr>
          <a:xfrm>
            <a:off x="8759284" y="3503820"/>
            <a:ext cx="1177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B63CBF3-6DE3-C437-15A7-6017BAAE3150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8759284" y="3503820"/>
            <a:ext cx="1177290" cy="11882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066526C-6EA8-351B-5173-3FEC7DE10D09}"/>
                  </a:ext>
                </a:extLst>
              </p:cNvPr>
              <p:cNvSpPr txBox="1"/>
              <p:nvPr/>
            </p:nvSpPr>
            <p:spPr>
              <a:xfrm>
                <a:off x="6544709" y="3303765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066526C-6EA8-351B-5173-3FEC7DE10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709" y="3303765"/>
                <a:ext cx="322139" cy="400110"/>
              </a:xfrm>
              <a:prstGeom prst="rect">
                <a:avLst/>
              </a:prstGeom>
              <a:blipFill>
                <a:blip r:embed="rId3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3AA5893B-49F7-C81B-6FA7-EB37FAEA569A}"/>
                  </a:ext>
                </a:extLst>
              </p:cNvPr>
              <p:cNvSpPr txBox="1"/>
              <p:nvPr/>
            </p:nvSpPr>
            <p:spPr>
              <a:xfrm>
                <a:off x="6520926" y="4472761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3AA5893B-49F7-C81B-6FA7-EB37FAEA5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926" y="4472761"/>
                <a:ext cx="44485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5ABD5E9C-2C8F-5F92-42C4-1EC88D95CFEE}"/>
                  </a:ext>
                </a:extLst>
              </p:cNvPr>
              <p:cNvSpPr txBox="1"/>
              <p:nvPr/>
            </p:nvSpPr>
            <p:spPr>
              <a:xfrm>
                <a:off x="8244801" y="3303765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5ABD5E9C-2C8F-5F92-42C4-1EC88D95C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801" y="3303765"/>
                <a:ext cx="51587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69BB35A1-89C5-F8EF-683A-DE76457F68E4}"/>
                  </a:ext>
                </a:extLst>
              </p:cNvPr>
              <p:cNvSpPr txBox="1"/>
              <p:nvPr/>
            </p:nvSpPr>
            <p:spPr>
              <a:xfrm>
                <a:off x="8221312" y="4491971"/>
                <a:ext cx="504444" cy="424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69BB35A1-89C5-F8EF-683A-DE76457F6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312" y="4491971"/>
                <a:ext cx="504444" cy="424796"/>
              </a:xfrm>
              <a:prstGeom prst="rect">
                <a:avLst/>
              </a:prstGeom>
              <a:blipFill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E90B2E56-10F0-5361-85D7-BAE338FB6A82}"/>
                  </a:ext>
                </a:extLst>
              </p:cNvPr>
              <p:cNvSpPr txBox="1"/>
              <p:nvPr/>
            </p:nvSpPr>
            <p:spPr>
              <a:xfrm>
                <a:off x="9970102" y="330376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000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0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E90B2E56-10F0-5361-85D7-BAE338FB6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102" y="3303765"/>
                <a:ext cx="504444" cy="400110"/>
              </a:xfrm>
              <a:prstGeom prst="rect">
                <a:avLst/>
              </a:prstGeom>
              <a:blipFill>
                <a:blip r:embed="rId7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橢圓 28">
            <a:extLst>
              <a:ext uri="{FF2B5EF4-FFF2-40B4-BE49-F238E27FC236}">
                <a16:creationId xmlns:a16="http://schemas.microsoft.com/office/drawing/2014/main" id="{CCD1AFF6-2434-197B-F649-DA7631ADEC4D}"/>
              </a:ext>
            </a:extLst>
          </p:cNvPr>
          <p:cNvSpPr/>
          <p:nvPr/>
        </p:nvSpPr>
        <p:spPr>
          <a:xfrm>
            <a:off x="9936574" y="440627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5B02E62D-D346-2522-6185-1C6C65DA312D}"/>
                  </a:ext>
                </a:extLst>
              </p:cNvPr>
              <p:cNvSpPr txBox="1"/>
              <p:nvPr/>
            </p:nvSpPr>
            <p:spPr>
              <a:xfrm>
                <a:off x="9970102" y="4491971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000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sz="20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5B02E62D-D346-2522-6185-1C6C65DA3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102" y="4491971"/>
                <a:ext cx="504444" cy="400110"/>
              </a:xfrm>
              <a:prstGeom prst="rect">
                <a:avLst/>
              </a:prstGeom>
              <a:blipFill>
                <a:blip r:embed="rId8"/>
                <a:stretch>
                  <a:fillRect t="-6061" b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B54AAC8F-B2CC-01F4-F817-D78F8E8881B3}"/>
              </a:ext>
            </a:extLst>
          </p:cNvPr>
          <p:cNvCxnSpPr>
            <a:cxnSpLocks/>
            <a:stCxn id="22" idx="3"/>
            <a:endCxn id="29" idx="2"/>
          </p:cNvCxnSpPr>
          <p:nvPr/>
        </p:nvCxnSpPr>
        <p:spPr>
          <a:xfrm>
            <a:off x="8760675" y="3503820"/>
            <a:ext cx="1175899" cy="11882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91A06C44-499F-A215-DED1-2A447F212E74}"/>
              </a:ext>
            </a:extLst>
          </p:cNvPr>
          <p:cNvCxnSpPr>
            <a:cxnSpLocks/>
            <a:stCxn id="10" idx="6"/>
            <a:endCxn id="29" idx="2"/>
          </p:cNvCxnSpPr>
          <p:nvPr/>
        </p:nvCxnSpPr>
        <p:spPr>
          <a:xfrm>
            <a:off x="8759284" y="4692026"/>
            <a:ext cx="1177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860DD3B-635B-E60B-4DA3-D105463D498D}"/>
              </a:ext>
            </a:extLst>
          </p:cNvPr>
          <p:cNvSpPr txBox="1"/>
          <p:nvPr/>
        </p:nvSpPr>
        <p:spPr>
          <a:xfrm rot="5400000">
            <a:off x="6442260" y="4036168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0CF6403-E013-32EA-773B-F8B785BBA1D0}"/>
              </a:ext>
            </a:extLst>
          </p:cNvPr>
          <p:cNvSpPr txBox="1"/>
          <p:nvPr/>
        </p:nvSpPr>
        <p:spPr>
          <a:xfrm rot="5400000">
            <a:off x="8186770" y="4036168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1A76ACE-65E9-2712-27C3-4E68E92DD628}"/>
              </a:ext>
            </a:extLst>
          </p:cNvPr>
          <p:cNvSpPr txBox="1"/>
          <p:nvPr/>
        </p:nvSpPr>
        <p:spPr>
          <a:xfrm rot="5400000">
            <a:off x="9947699" y="4036168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57AC9F0C-381C-982C-15AA-26923A0260EF}"/>
              </a:ext>
            </a:extLst>
          </p:cNvPr>
          <p:cNvSpPr/>
          <p:nvPr/>
        </p:nvSpPr>
        <p:spPr>
          <a:xfrm>
            <a:off x="2408355" y="1556391"/>
            <a:ext cx="393192" cy="3931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5F3B7E4F-6198-C103-987C-35104DB453AD}"/>
              </a:ext>
            </a:extLst>
          </p:cNvPr>
          <p:cNvSpPr/>
          <p:nvPr/>
        </p:nvSpPr>
        <p:spPr>
          <a:xfrm>
            <a:off x="2408355" y="2038045"/>
            <a:ext cx="393192" cy="3931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B5455862-2F6A-0A65-9D09-FA102630DCAC}"/>
              </a:ext>
            </a:extLst>
          </p:cNvPr>
          <p:cNvSpPr/>
          <p:nvPr/>
        </p:nvSpPr>
        <p:spPr>
          <a:xfrm>
            <a:off x="2403528" y="2824429"/>
            <a:ext cx="393192" cy="3931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67DF6504-2687-A287-12D6-59648E1B4709}"/>
              </a:ext>
            </a:extLst>
          </p:cNvPr>
          <p:cNvSpPr txBox="1"/>
          <p:nvPr/>
        </p:nvSpPr>
        <p:spPr>
          <a:xfrm rot="5400000">
            <a:off x="2314431" y="2554331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C5931793-0677-5976-DEA3-2427DC47D0AA}"/>
              </a:ext>
            </a:extLst>
          </p:cNvPr>
          <p:cNvSpPr/>
          <p:nvPr/>
        </p:nvSpPr>
        <p:spPr>
          <a:xfrm>
            <a:off x="2408355" y="3303765"/>
            <a:ext cx="393192" cy="3931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B59811E5-8677-7B80-0AA4-CFF158A9C212}"/>
              </a:ext>
            </a:extLst>
          </p:cNvPr>
          <p:cNvSpPr/>
          <p:nvPr/>
        </p:nvSpPr>
        <p:spPr>
          <a:xfrm>
            <a:off x="2408355" y="3785419"/>
            <a:ext cx="393192" cy="3931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87FB486B-52AE-0FAA-289A-A00A6461AE93}"/>
              </a:ext>
            </a:extLst>
          </p:cNvPr>
          <p:cNvSpPr/>
          <p:nvPr/>
        </p:nvSpPr>
        <p:spPr>
          <a:xfrm>
            <a:off x="2403528" y="4571803"/>
            <a:ext cx="393192" cy="3931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2B923AF0-C484-DC13-76FB-92A63C5F0D02}"/>
              </a:ext>
            </a:extLst>
          </p:cNvPr>
          <p:cNvSpPr txBox="1"/>
          <p:nvPr/>
        </p:nvSpPr>
        <p:spPr>
          <a:xfrm rot="5400000">
            <a:off x="2314431" y="4301705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0A5F4AD9-61E4-483D-C160-C268A20ADC5F}"/>
              </a:ext>
            </a:extLst>
          </p:cNvPr>
          <p:cNvSpPr/>
          <p:nvPr/>
        </p:nvSpPr>
        <p:spPr>
          <a:xfrm>
            <a:off x="2397919" y="5041995"/>
            <a:ext cx="393192" cy="39319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1A1985F1-FDCE-BCA7-3DD8-5474F115813C}"/>
              </a:ext>
            </a:extLst>
          </p:cNvPr>
          <p:cNvSpPr/>
          <p:nvPr/>
        </p:nvSpPr>
        <p:spPr>
          <a:xfrm>
            <a:off x="2397919" y="5523649"/>
            <a:ext cx="393192" cy="39319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0E173C8C-B456-4DCC-65B4-120499061531}"/>
              </a:ext>
            </a:extLst>
          </p:cNvPr>
          <p:cNvSpPr/>
          <p:nvPr/>
        </p:nvSpPr>
        <p:spPr>
          <a:xfrm>
            <a:off x="2393092" y="6310033"/>
            <a:ext cx="393192" cy="39319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CFBDB4E-4C3E-4D0B-6050-AF3DA727304E}"/>
              </a:ext>
            </a:extLst>
          </p:cNvPr>
          <p:cNvSpPr txBox="1"/>
          <p:nvPr/>
        </p:nvSpPr>
        <p:spPr>
          <a:xfrm rot="5400000">
            <a:off x="2303995" y="6039935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15491175-CB53-D07B-FEC0-714BB59FEDC6}"/>
              </a:ext>
            </a:extLst>
          </p:cNvPr>
          <p:cNvSpPr txBox="1"/>
          <p:nvPr/>
        </p:nvSpPr>
        <p:spPr>
          <a:xfrm>
            <a:off x="3542330" y="3920324"/>
            <a:ext cx="2554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3 * 128 * 128 = 49,152</a:t>
            </a:r>
            <a:endParaRPr kumimoji="1" lang="zh-TW" altLang="en-US" dirty="0"/>
          </a:p>
        </p:txBody>
      </p:sp>
      <p:sp>
        <p:nvSpPr>
          <p:cNvPr id="62" name="右大括弧 61">
            <a:extLst>
              <a:ext uri="{FF2B5EF4-FFF2-40B4-BE49-F238E27FC236}">
                <a16:creationId xmlns:a16="http://schemas.microsoft.com/office/drawing/2014/main" id="{5880AEA6-280E-32BC-7A40-E015B3C9712A}"/>
              </a:ext>
            </a:extLst>
          </p:cNvPr>
          <p:cNvSpPr/>
          <p:nvPr/>
        </p:nvSpPr>
        <p:spPr>
          <a:xfrm>
            <a:off x="3063782" y="1716778"/>
            <a:ext cx="496717" cy="477642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5A29FB8-FA7E-FC5D-8A7C-C9790A3F68FB}"/>
              </a:ext>
            </a:extLst>
          </p:cNvPr>
          <p:cNvSpPr txBox="1"/>
          <p:nvPr/>
        </p:nvSpPr>
        <p:spPr>
          <a:xfrm>
            <a:off x="5986732" y="5216081"/>
            <a:ext cx="143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n = 49,152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CB05BC8-A6A4-2937-FDD3-EEB4CF0A054F}"/>
              </a:ext>
            </a:extLst>
          </p:cNvPr>
          <p:cNvSpPr txBox="1"/>
          <p:nvPr/>
        </p:nvSpPr>
        <p:spPr>
          <a:xfrm>
            <a:off x="901414" y="2199778"/>
            <a:ext cx="1297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/>
              <a:t>128 * 128 </a:t>
            </a:r>
            <a:endParaRPr lang="zh-TW" altLang="en-US" dirty="0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4ACBE320-B8BD-B124-0A06-4C1D95C2470A}"/>
              </a:ext>
            </a:extLst>
          </p:cNvPr>
          <p:cNvSpPr/>
          <p:nvPr/>
        </p:nvSpPr>
        <p:spPr>
          <a:xfrm>
            <a:off x="2179553" y="1648341"/>
            <a:ext cx="106787" cy="147220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C442D9D9-43B3-BBE0-94B0-2A16E9E4FAB2}"/>
              </a:ext>
            </a:extLst>
          </p:cNvPr>
          <p:cNvSpPr/>
          <p:nvPr/>
        </p:nvSpPr>
        <p:spPr>
          <a:xfrm>
            <a:off x="2175701" y="3386513"/>
            <a:ext cx="106787" cy="147220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FB36EAD-5EF5-2979-2475-8B680A0968C6}"/>
              </a:ext>
            </a:extLst>
          </p:cNvPr>
          <p:cNvSpPr txBox="1"/>
          <p:nvPr/>
        </p:nvSpPr>
        <p:spPr>
          <a:xfrm>
            <a:off x="897562" y="3897668"/>
            <a:ext cx="1297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/>
              <a:t>128 * 128 </a:t>
            </a:r>
            <a:endParaRPr lang="zh-TW" altLang="en-US" dirty="0"/>
          </a:p>
        </p:txBody>
      </p:sp>
      <p:sp>
        <p:nvSpPr>
          <p:cNvPr id="25" name="左中括弧 24">
            <a:extLst>
              <a:ext uri="{FF2B5EF4-FFF2-40B4-BE49-F238E27FC236}">
                <a16:creationId xmlns:a16="http://schemas.microsoft.com/office/drawing/2014/main" id="{BBA9EA0A-E011-7433-28B2-80666CBEBF32}"/>
              </a:ext>
            </a:extLst>
          </p:cNvPr>
          <p:cNvSpPr/>
          <p:nvPr/>
        </p:nvSpPr>
        <p:spPr>
          <a:xfrm>
            <a:off x="2176859" y="5125916"/>
            <a:ext cx="106787" cy="147220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6EA08C-609D-29B5-322D-BA5667915DD5}"/>
              </a:ext>
            </a:extLst>
          </p:cNvPr>
          <p:cNvSpPr txBox="1"/>
          <p:nvPr/>
        </p:nvSpPr>
        <p:spPr>
          <a:xfrm>
            <a:off x="903938" y="5677353"/>
            <a:ext cx="1297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/>
              <a:t>128 * 128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65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7633</TotalTime>
  <Words>3316</Words>
  <Application>Microsoft Macintosh PowerPoint</Application>
  <PresentationFormat>寬螢幕</PresentationFormat>
  <Paragraphs>2022</Paragraphs>
  <Slides>54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0" baseType="lpstr">
      <vt:lpstr>Microsoft JhengHei</vt:lpstr>
      <vt:lpstr>Arial</vt:lpstr>
      <vt:lpstr>Calibri</vt:lpstr>
      <vt:lpstr>Cambria Math</vt:lpstr>
      <vt:lpstr>Consolas</vt:lpstr>
      <vt:lpstr>回顧</vt:lpstr>
      <vt:lpstr>深度學習 Deep Learning</vt:lpstr>
      <vt:lpstr>Outline</vt:lpstr>
      <vt:lpstr>什麼是機器學習？(以電腦視覺為例)</vt:lpstr>
      <vt:lpstr>LeNet-5: Early Convolutional Neural Networks</vt:lpstr>
      <vt:lpstr>Examples of Convolutions</vt:lpstr>
      <vt:lpstr>Images</vt:lpstr>
      <vt:lpstr>RGB Images (彩色影像)</vt:lpstr>
      <vt:lpstr>Gray-scale Images (灰階影像)</vt:lpstr>
      <vt:lpstr>Image inputs are too big for an MLP</vt:lpstr>
      <vt:lpstr>Convolutional Neural Networks</vt:lpstr>
      <vt:lpstr>卷積層有兩個重要的設定參數</vt:lpstr>
      <vt:lpstr>Convolutions (stride = 1)</vt:lpstr>
      <vt:lpstr>Convolutions (stride = 1)</vt:lpstr>
      <vt:lpstr>Convolutions (stride = 1)</vt:lpstr>
      <vt:lpstr>Convolutions (stride = 1)</vt:lpstr>
      <vt:lpstr>Convolutions (stride = 1)</vt:lpstr>
      <vt:lpstr>Convolutions (stride = 1)</vt:lpstr>
      <vt:lpstr>Convolutions (stride = 1)</vt:lpstr>
      <vt:lpstr>Convolutions (stride = 1)</vt:lpstr>
      <vt:lpstr>Convolutions (stride = 2)</vt:lpstr>
      <vt:lpstr>Convolutions (stride = 2)</vt:lpstr>
      <vt:lpstr>Convolutions (stride = 2)</vt:lpstr>
      <vt:lpstr>Convolutions (stride = 2, padding = 1)</vt:lpstr>
      <vt:lpstr>Convolutions (stride = 2, padding = 1)</vt:lpstr>
      <vt:lpstr>Convolutions (stride = 2, padding = 1)</vt:lpstr>
      <vt:lpstr>Convolutions (stride = 2, padding = 1)</vt:lpstr>
      <vt:lpstr>Convolutions (stride = 2, padding = 1)</vt:lpstr>
      <vt:lpstr>Convolutions (stride = 2)</vt:lpstr>
      <vt:lpstr>Convolutions (stride = 2)</vt:lpstr>
      <vt:lpstr>Convolutions (stride = 2)</vt:lpstr>
      <vt:lpstr>Convolutions (stride = 2)</vt:lpstr>
      <vt:lpstr>Filters 數目與 output_channels 的關係</vt:lpstr>
      <vt:lpstr>Convolutions (RGB)</vt:lpstr>
      <vt:lpstr>Convolutional layer is not fully-connected</vt:lpstr>
      <vt:lpstr>Convolutional layer vs. FC layer 參數量</vt:lpstr>
      <vt:lpstr>Convolutional layer vs. FC layer 參數量</vt:lpstr>
      <vt:lpstr>Implementation in PyTorch</vt:lpstr>
      <vt:lpstr>Pooling (example of Max Pooling)</vt:lpstr>
      <vt:lpstr>Pooling (example of Average Pooling)</vt:lpstr>
      <vt:lpstr>Pooling (example of Max Pooling)</vt:lpstr>
      <vt:lpstr>2D Pooling on RGB Images</vt:lpstr>
      <vt:lpstr>[Important Notes] Meaning of Pooling</vt:lpstr>
      <vt:lpstr>CNN 的結局</vt:lpstr>
      <vt:lpstr>Batch Normalization (BN)</vt:lpstr>
      <vt:lpstr>Value comparison example with BN</vt:lpstr>
      <vt:lpstr>BN Summary</vt:lpstr>
      <vt:lpstr>The whole CNN</vt:lpstr>
      <vt:lpstr>Fully-connected Networks</vt:lpstr>
      <vt:lpstr>Why Flatten?</vt:lpstr>
      <vt:lpstr>CNN Summary</vt:lpstr>
      <vt:lpstr>ConvNets are everywhere</vt:lpstr>
      <vt:lpstr>Advanced CNNs</vt:lpstr>
      <vt:lpstr>Additional Links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英嘉 林</cp:lastModifiedBy>
  <cp:revision>1168</cp:revision>
  <dcterms:created xsi:type="dcterms:W3CDTF">2025-02-06T07:16:08Z</dcterms:created>
  <dcterms:modified xsi:type="dcterms:W3CDTF">2025-10-07T11:42:34Z</dcterms:modified>
</cp:coreProperties>
</file>